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2" r:id="rId7"/>
    <p:sldId id="265" r:id="rId8"/>
    <p:sldId id="261" r:id="rId9"/>
    <p:sldId id="266" r:id="rId10"/>
    <p:sldId id="263" r:id="rId11"/>
    <p:sldId id="264" r:id="rId12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Caveat" panose="020B0604020202020204" charset="0"/>
      <p:regular r:id="rId18"/>
      <p:bold r:id="rId19"/>
    </p:embeddedFont>
    <p:embeddedFont>
      <p:font typeface="Poppins" panose="00000500000000000000" pitchFamily="2" charset="0"/>
      <p:regular r:id="rId20"/>
      <p:bold r:id="rId21"/>
      <p:italic r:id="rId22"/>
      <p:boldItalic r:id="rId23"/>
    </p:embeddedFont>
    <p:embeddedFont>
      <p:font typeface="Poppins Light" panose="00000400000000000000" pitchFamily="2" charset="0"/>
      <p:regular r:id="rId24"/>
      <p:bold r:id="rId25"/>
      <p:italic r:id="rId26"/>
      <p:boldItalic r:id="rId27"/>
    </p:embeddedFont>
    <p:embeddedFont>
      <p:font typeface="Poppins SemiBold" panose="00000700000000000000" pitchFamily="2" charset="0"/>
      <p:regular r:id="rId28"/>
      <p:bold r:id="rId29"/>
      <p:italic r:id="rId30"/>
      <p:bold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5" roundtripDataSignature="AMtx7mgb45FVOhcepmfiBfEljS+RkJTUG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5" autoAdjust="0"/>
    <p:restoredTop sz="94660"/>
  </p:normalViewPr>
  <p:slideViewPr>
    <p:cSldViewPr snapToGrid="0">
      <p:cViewPr varScale="1">
        <p:scale>
          <a:sx n="74" d="100"/>
          <a:sy n="74" d="100"/>
        </p:scale>
        <p:origin x="936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font" Target="fonts/font15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31" Type="http://schemas.openxmlformats.org/officeDocument/2006/relationships/font" Target="fonts/font1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font" Target="fonts/font14.fntdata"/><Relationship Id="rId30" Type="http://schemas.openxmlformats.org/officeDocument/2006/relationships/font" Target="fonts/font17.fntdata"/><Relationship Id="rId35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7" name="Google Shape;12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462e1f192e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2462e1f192e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74" name="Google Shape;17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462e1f192e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462e1f192e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462e1f192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462e1f192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462e1f192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2462e1f192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462e1f192e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2462e1f192e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462e1f192e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2462e1f192e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462e1f192e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2462e1f192e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50261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462e1f192e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2462e1f192e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462e1f192e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2462e1f192e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43087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10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5.png"/><Relationship Id="rId4" Type="http://schemas.openxmlformats.org/officeDocument/2006/relationships/image" Target="../media/image7.png"/><Relationship Id="rId9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 Title Slide">
  <p:cSld name="Sub Title Slid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p8"/>
          <p:cNvPicPr preferRelativeResize="0"/>
          <p:nvPr/>
        </p:nvPicPr>
        <p:blipFill rotWithShape="1">
          <a:blip r:embed="rId2">
            <a:alphaModFix/>
          </a:blip>
          <a:srcRect b="23320"/>
          <a:stretch/>
        </p:blipFill>
        <p:spPr>
          <a:xfrm>
            <a:off x="0" y="975445"/>
            <a:ext cx="9144000" cy="3192609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8"/>
          <p:cNvSpPr txBox="1">
            <a:spLocks noGrp="1"/>
          </p:cNvSpPr>
          <p:nvPr>
            <p:ph type="title"/>
          </p:nvPr>
        </p:nvSpPr>
        <p:spPr>
          <a:xfrm>
            <a:off x="311700" y="1408448"/>
            <a:ext cx="8520600" cy="23266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ppins SemiBold"/>
              <a:buNone/>
              <a:defRPr sz="5000" b="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8"/>
          <p:cNvSpPr txBox="1"/>
          <p:nvPr/>
        </p:nvSpPr>
        <p:spPr>
          <a:xfrm>
            <a:off x="311703" y="4676541"/>
            <a:ext cx="1199723" cy="35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1" i="0" u="none" strike="noStrike" cap="none">
                <a:solidFill>
                  <a:srgbClr val="18919B"/>
                </a:solidFill>
                <a:latin typeface="Caveat"/>
                <a:ea typeface="Caveat"/>
                <a:cs typeface="Caveat"/>
                <a:sym typeface="Caveat"/>
              </a:rPr>
              <a:t>#RintisKarirImpian</a:t>
            </a:r>
            <a:endParaRPr sz="1100" b="1" i="0" u="none" strike="noStrike" cap="none">
              <a:solidFill>
                <a:srgbClr val="18919B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grpSp>
        <p:nvGrpSpPr>
          <p:cNvPr id="15" name="Google Shape;15;p8"/>
          <p:cNvGrpSpPr/>
          <p:nvPr/>
        </p:nvGrpSpPr>
        <p:grpSpPr>
          <a:xfrm>
            <a:off x="5579736" y="298639"/>
            <a:ext cx="3146124" cy="390045"/>
            <a:chOff x="5579736" y="298639"/>
            <a:chExt cx="3146124" cy="390045"/>
          </a:xfrm>
        </p:grpSpPr>
        <p:pic>
          <p:nvPicPr>
            <p:cNvPr id="16" name="Google Shape;16;p8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821700" y="310112"/>
              <a:ext cx="703361" cy="3748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" name="Google Shape;17;p8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7737617" y="345918"/>
              <a:ext cx="988243" cy="3427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" name="Google Shape;18;p8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5579736" y="298639"/>
              <a:ext cx="1029408" cy="34404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9" name="Google Shape;19;p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25258" y="236863"/>
            <a:ext cx="502232" cy="5142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Color">
  <p:cSld name="Title and Content Color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9"/>
          <p:cNvPicPr preferRelativeResize="0"/>
          <p:nvPr/>
        </p:nvPicPr>
        <p:blipFill rotWithShape="1">
          <a:blip r:embed="rId2">
            <a:alphaModFix/>
          </a:blip>
          <a:srcRect t="57988" b="28272"/>
          <a:stretch/>
        </p:blipFill>
        <p:spPr>
          <a:xfrm>
            <a:off x="0" y="4570800"/>
            <a:ext cx="9144000" cy="5727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" name="Google Shape;22;p9"/>
          <p:cNvGrpSpPr/>
          <p:nvPr/>
        </p:nvGrpSpPr>
        <p:grpSpPr>
          <a:xfrm>
            <a:off x="8244433" y="58196"/>
            <a:ext cx="417725" cy="913805"/>
            <a:chOff x="8726275" y="0"/>
            <a:chExt cx="417725" cy="801931"/>
          </a:xfrm>
        </p:grpSpPr>
        <p:sp>
          <p:nvSpPr>
            <p:cNvPr id="23" name="Google Shape;23;p9"/>
            <p:cNvSpPr/>
            <p:nvPr/>
          </p:nvSpPr>
          <p:spPr>
            <a:xfrm rot="5400000">
              <a:off x="8781107" y="-54829"/>
              <a:ext cx="308064" cy="417721"/>
            </a:xfrm>
            <a:prstGeom prst="chevron">
              <a:avLst>
                <a:gd name="adj" fmla="val 56936"/>
              </a:avLst>
            </a:prstGeom>
            <a:noFill/>
            <a:ln w="12700" cap="flat" cmpd="sng">
              <a:solidFill>
                <a:srgbClr val="F2F2F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24;p9"/>
            <p:cNvSpPr/>
            <p:nvPr/>
          </p:nvSpPr>
          <p:spPr>
            <a:xfrm rot="5400000">
              <a:off x="8781106" y="192104"/>
              <a:ext cx="308063" cy="417721"/>
            </a:xfrm>
            <a:prstGeom prst="chevron">
              <a:avLst>
                <a:gd name="adj" fmla="val 56936"/>
              </a:avLst>
            </a:prstGeom>
            <a:noFill/>
            <a:ln w="12700" cap="flat" cmpd="sng">
              <a:solidFill>
                <a:srgbClr val="F2F2F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25;p9"/>
            <p:cNvSpPr/>
            <p:nvPr/>
          </p:nvSpPr>
          <p:spPr>
            <a:xfrm rot="5400000">
              <a:off x="8781104" y="439038"/>
              <a:ext cx="308063" cy="417721"/>
            </a:xfrm>
            <a:prstGeom prst="chevron">
              <a:avLst>
                <a:gd name="adj" fmla="val 56936"/>
              </a:avLst>
            </a:prstGeom>
            <a:noFill/>
            <a:ln w="12700" cap="flat" cmpd="sng">
              <a:solidFill>
                <a:srgbClr val="F2F2F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6" name="Google Shape;26;p9"/>
          <p:cNvGrpSpPr/>
          <p:nvPr/>
        </p:nvGrpSpPr>
        <p:grpSpPr>
          <a:xfrm>
            <a:off x="4395481" y="4829245"/>
            <a:ext cx="347213" cy="72000"/>
            <a:chOff x="4379092" y="4799494"/>
            <a:chExt cx="347213" cy="72000"/>
          </a:xfrm>
        </p:grpSpPr>
        <p:sp>
          <p:nvSpPr>
            <p:cNvPr id="27" name="Google Shape;27;p9"/>
            <p:cNvSpPr/>
            <p:nvPr/>
          </p:nvSpPr>
          <p:spPr>
            <a:xfrm>
              <a:off x="4379092" y="4799494"/>
              <a:ext cx="72362" cy="720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8;p9"/>
            <p:cNvSpPr/>
            <p:nvPr/>
          </p:nvSpPr>
          <p:spPr>
            <a:xfrm>
              <a:off x="4518950" y="4799494"/>
              <a:ext cx="72362" cy="720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9;p9"/>
            <p:cNvSpPr/>
            <p:nvPr/>
          </p:nvSpPr>
          <p:spPr>
            <a:xfrm>
              <a:off x="4653943" y="4799494"/>
              <a:ext cx="72362" cy="720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0" name="Google Shape;30;p9"/>
          <p:cNvSpPr txBox="1">
            <a:spLocks noGrp="1"/>
          </p:cNvSpPr>
          <p:nvPr>
            <p:ph type="title"/>
          </p:nvPr>
        </p:nvSpPr>
        <p:spPr>
          <a:xfrm>
            <a:off x="311700" y="287999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919B"/>
              </a:buClr>
              <a:buSzPts val="2800"/>
              <a:buFont typeface="Poppins SemiBold"/>
              <a:buNone/>
              <a:defRPr sz="2700" b="0">
                <a:solidFill>
                  <a:srgbClr val="18919B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9"/>
          <p:cNvSpPr txBox="1">
            <a:spLocks noGrp="1"/>
          </p:cNvSpPr>
          <p:nvPr>
            <p:ph type="subTitle" idx="1"/>
          </p:nvPr>
        </p:nvSpPr>
        <p:spPr>
          <a:xfrm>
            <a:off x="311700" y="972006"/>
            <a:ext cx="8520600" cy="35953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1700"/>
              <a:buNone/>
              <a:defRPr sz="17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2" name="Google Shape;32;p9"/>
          <p:cNvSpPr txBox="1"/>
          <p:nvPr/>
        </p:nvSpPr>
        <p:spPr>
          <a:xfrm>
            <a:off x="311703" y="4676541"/>
            <a:ext cx="1199723" cy="35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1" i="0" u="none" strike="noStrike" cap="none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</a:rPr>
              <a:t>#RintisKarirImpian</a:t>
            </a:r>
            <a:endParaRPr sz="1100" b="1" i="0" u="none" strike="noStrike" cap="none">
              <a:solidFill>
                <a:schemeClr val="lt1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grpSp>
        <p:nvGrpSpPr>
          <p:cNvPr id="33" name="Google Shape;33;p9"/>
          <p:cNvGrpSpPr/>
          <p:nvPr/>
        </p:nvGrpSpPr>
        <p:grpSpPr>
          <a:xfrm>
            <a:off x="7237889" y="4788729"/>
            <a:ext cx="1494629" cy="156277"/>
            <a:chOff x="3454837" y="2790650"/>
            <a:chExt cx="3730379" cy="390045"/>
          </a:xfrm>
        </p:grpSpPr>
        <p:pic>
          <p:nvPicPr>
            <p:cNvPr id="34" name="Google Shape;34;p9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196973" y="2837929"/>
              <a:ext cx="988243" cy="3427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" name="Google Shape;35;p9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280840" y="2802123"/>
              <a:ext cx="703361" cy="3748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" name="Google Shape;36;p9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4039091" y="2790650"/>
              <a:ext cx="1029409" cy="3440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" name="Google Shape;37;p9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3454837" y="2790650"/>
              <a:ext cx="366048" cy="37480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oogle Shape;39;p10"/>
          <p:cNvGrpSpPr/>
          <p:nvPr/>
        </p:nvGrpSpPr>
        <p:grpSpPr>
          <a:xfrm>
            <a:off x="7237889" y="4788729"/>
            <a:ext cx="1494629" cy="156313"/>
            <a:chOff x="4154045" y="2196945"/>
            <a:chExt cx="3730380" cy="390136"/>
          </a:xfrm>
        </p:grpSpPr>
        <p:grpSp>
          <p:nvGrpSpPr>
            <p:cNvPr id="40" name="Google Shape;40;p10"/>
            <p:cNvGrpSpPr/>
            <p:nvPr/>
          </p:nvGrpSpPr>
          <p:grpSpPr>
            <a:xfrm>
              <a:off x="4738301" y="2197036"/>
              <a:ext cx="3146124" cy="390045"/>
              <a:chOff x="5579736" y="298639"/>
              <a:chExt cx="3146124" cy="390045"/>
            </a:xfrm>
          </p:grpSpPr>
          <p:pic>
            <p:nvPicPr>
              <p:cNvPr id="41" name="Google Shape;41;p10"/>
              <p:cNvPicPr preferRelativeResize="0"/>
              <p:nvPr/>
            </p:nvPicPr>
            <p:blipFill rotWithShape="1">
              <a:blip r:embed="rId2">
                <a:alphaModFix/>
              </a:blip>
              <a:srcRect/>
              <a:stretch/>
            </p:blipFill>
            <p:spPr>
              <a:xfrm>
                <a:off x="6821700" y="310112"/>
                <a:ext cx="703361" cy="37480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2" name="Google Shape;42;p10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7737617" y="345918"/>
                <a:ext cx="988243" cy="34276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3" name="Google Shape;43;p10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5579736" y="298639"/>
                <a:ext cx="1029408" cy="34404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44" name="Google Shape;44;p10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4154045" y="2196945"/>
              <a:ext cx="366049" cy="37480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5" name="Google Shape;45;p10"/>
          <p:cNvGrpSpPr/>
          <p:nvPr/>
        </p:nvGrpSpPr>
        <p:grpSpPr>
          <a:xfrm>
            <a:off x="8244433" y="58196"/>
            <a:ext cx="417725" cy="913805"/>
            <a:chOff x="8726275" y="0"/>
            <a:chExt cx="417725" cy="801931"/>
          </a:xfrm>
        </p:grpSpPr>
        <p:sp>
          <p:nvSpPr>
            <p:cNvPr id="46" name="Google Shape;46;p10"/>
            <p:cNvSpPr/>
            <p:nvPr/>
          </p:nvSpPr>
          <p:spPr>
            <a:xfrm rot="5400000">
              <a:off x="8781107" y="-54829"/>
              <a:ext cx="308064" cy="417721"/>
            </a:xfrm>
            <a:prstGeom prst="chevron">
              <a:avLst>
                <a:gd name="adj" fmla="val 56936"/>
              </a:avLst>
            </a:prstGeom>
            <a:noFill/>
            <a:ln w="12700" cap="flat" cmpd="sng">
              <a:solidFill>
                <a:srgbClr val="F2F2F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47;p10"/>
            <p:cNvSpPr/>
            <p:nvPr/>
          </p:nvSpPr>
          <p:spPr>
            <a:xfrm rot="5400000">
              <a:off x="8781106" y="192104"/>
              <a:ext cx="308063" cy="417721"/>
            </a:xfrm>
            <a:prstGeom prst="chevron">
              <a:avLst>
                <a:gd name="adj" fmla="val 56936"/>
              </a:avLst>
            </a:prstGeom>
            <a:noFill/>
            <a:ln w="12700" cap="flat" cmpd="sng">
              <a:solidFill>
                <a:srgbClr val="F2F2F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48;p10"/>
            <p:cNvSpPr/>
            <p:nvPr/>
          </p:nvSpPr>
          <p:spPr>
            <a:xfrm rot="5400000">
              <a:off x="8781104" y="439038"/>
              <a:ext cx="308063" cy="417721"/>
            </a:xfrm>
            <a:prstGeom prst="chevron">
              <a:avLst>
                <a:gd name="adj" fmla="val 56936"/>
              </a:avLst>
            </a:prstGeom>
            <a:noFill/>
            <a:ln w="12700" cap="flat" cmpd="sng">
              <a:solidFill>
                <a:srgbClr val="F2F2F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9" name="Google Shape;49;p10"/>
          <p:cNvSpPr txBox="1">
            <a:spLocks noGrp="1"/>
          </p:cNvSpPr>
          <p:nvPr>
            <p:ph type="title"/>
          </p:nvPr>
        </p:nvSpPr>
        <p:spPr>
          <a:xfrm>
            <a:off x="311700" y="287999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919B"/>
              </a:buClr>
              <a:buSzPts val="2800"/>
              <a:buFont typeface="Poppins SemiBold"/>
              <a:buNone/>
              <a:defRPr sz="2700" b="0">
                <a:solidFill>
                  <a:srgbClr val="18919B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10"/>
          <p:cNvSpPr txBox="1"/>
          <p:nvPr/>
        </p:nvSpPr>
        <p:spPr>
          <a:xfrm>
            <a:off x="311703" y="4676541"/>
            <a:ext cx="1199723" cy="35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1" i="0" u="none" strike="noStrike" cap="none">
                <a:solidFill>
                  <a:srgbClr val="18919B"/>
                </a:solidFill>
                <a:latin typeface="Caveat"/>
                <a:ea typeface="Caveat"/>
                <a:cs typeface="Caveat"/>
                <a:sym typeface="Caveat"/>
              </a:rPr>
              <a:t>#RintisKarirImpian</a:t>
            </a:r>
            <a:endParaRPr sz="1100" b="1" i="0" u="none" strike="noStrike" cap="none">
              <a:solidFill>
                <a:srgbClr val="18919B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51" name="Google Shape;51;p10"/>
          <p:cNvSpPr txBox="1">
            <a:spLocks noGrp="1"/>
          </p:cNvSpPr>
          <p:nvPr>
            <p:ph type="subTitle" idx="1"/>
          </p:nvPr>
        </p:nvSpPr>
        <p:spPr>
          <a:xfrm>
            <a:off x="311700" y="972006"/>
            <a:ext cx="8520600" cy="35953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1700"/>
              <a:buNone/>
              <a:defRPr sz="17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52" name="Google Shape;52;p10"/>
          <p:cNvGrpSpPr/>
          <p:nvPr/>
        </p:nvGrpSpPr>
        <p:grpSpPr>
          <a:xfrm>
            <a:off x="4395481" y="4829245"/>
            <a:ext cx="347213" cy="72000"/>
            <a:chOff x="4379092" y="4799494"/>
            <a:chExt cx="347213" cy="72000"/>
          </a:xfrm>
        </p:grpSpPr>
        <p:sp>
          <p:nvSpPr>
            <p:cNvPr id="53" name="Google Shape;53;p10"/>
            <p:cNvSpPr/>
            <p:nvPr/>
          </p:nvSpPr>
          <p:spPr>
            <a:xfrm>
              <a:off x="4379092" y="4799494"/>
              <a:ext cx="72362" cy="720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54;p10"/>
            <p:cNvSpPr/>
            <p:nvPr/>
          </p:nvSpPr>
          <p:spPr>
            <a:xfrm>
              <a:off x="4518950" y="4799494"/>
              <a:ext cx="72362" cy="720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55;p10"/>
            <p:cNvSpPr/>
            <p:nvPr/>
          </p:nvSpPr>
          <p:spPr>
            <a:xfrm>
              <a:off x="4653943" y="4799494"/>
              <a:ext cx="72362" cy="720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lose Title Slide">
  <p:cSld name="Close Title Slide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4168053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1"/>
          <p:cNvSpPr txBox="1">
            <a:spLocks noGrp="1"/>
          </p:cNvSpPr>
          <p:nvPr>
            <p:ph type="title"/>
          </p:nvPr>
        </p:nvSpPr>
        <p:spPr>
          <a:xfrm>
            <a:off x="311700" y="1408448"/>
            <a:ext cx="8520600" cy="23266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ppins SemiBold"/>
              <a:buNone/>
              <a:defRPr sz="5000" b="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59" name="Google Shape;59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5258" y="4404916"/>
            <a:ext cx="502232" cy="51424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" name="Google Shape;60;p11"/>
          <p:cNvGrpSpPr/>
          <p:nvPr/>
        </p:nvGrpSpPr>
        <p:grpSpPr>
          <a:xfrm>
            <a:off x="5579736" y="4466692"/>
            <a:ext cx="3146124" cy="390045"/>
            <a:chOff x="5579736" y="298639"/>
            <a:chExt cx="3146124" cy="390045"/>
          </a:xfrm>
        </p:grpSpPr>
        <p:pic>
          <p:nvPicPr>
            <p:cNvPr id="61" name="Google Shape;61;p11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821700" y="310112"/>
              <a:ext cx="703361" cy="3748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" name="Google Shape;62;p11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7737617" y="345918"/>
              <a:ext cx="988243" cy="3427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3" name="Google Shape;63;p11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5579736" y="298639"/>
              <a:ext cx="1029408" cy="34404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975446"/>
            <a:ext cx="9144000" cy="416805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6" name="Google Shape;66;p7"/>
          <p:cNvGrpSpPr/>
          <p:nvPr/>
        </p:nvGrpSpPr>
        <p:grpSpPr>
          <a:xfrm>
            <a:off x="441515" y="4168054"/>
            <a:ext cx="5216164" cy="468000"/>
            <a:chOff x="430085" y="4168054"/>
            <a:chExt cx="5216164" cy="468000"/>
          </a:xfrm>
        </p:grpSpPr>
        <p:sp>
          <p:nvSpPr>
            <p:cNvPr id="67" name="Google Shape;67;p7"/>
            <p:cNvSpPr txBox="1"/>
            <p:nvPr/>
          </p:nvSpPr>
          <p:spPr>
            <a:xfrm>
              <a:off x="916060" y="4205970"/>
              <a:ext cx="4730189" cy="3921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just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r>
                <a:rPr lang="en-US" sz="1400" b="0" i="0" u="none" strike="noStrike" cap="none">
                  <a:solidFill>
                    <a:schemeClr val="lt1"/>
                  </a:solidFill>
                  <a:latin typeface="Poppins SemiBold"/>
                  <a:ea typeface="Poppins SemiBold"/>
                  <a:cs typeface="Poppins SemiBold"/>
                  <a:sym typeface="Poppins SemiBold"/>
                </a:rPr>
                <a:t>shofyan shauri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just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r>
                <a:rPr lang="en-US" sz="1200" b="0" i="0" u="none" strike="noStrike" cap="none">
                  <a:solidFill>
                    <a:schemeClr val="lt1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Chief Marketing Officer &amp; NFT Production Lead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8" name="Google Shape;68;p7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30085" y="4168054"/>
              <a:ext cx="468000" cy="468000"/>
            </a:xfrm>
            <a:prstGeom prst="ellipse">
              <a:avLst/>
            </a:pr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381000" dist="292100" dir="5400000" sx="-80000" sy="-18000" rotWithShape="0">
                <a:srgbClr val="000000">
                  <a:alpha val="21176"/>
                </a:srgbClr>
              </a:outerShdw>
            </a:effectLst>
          </p:spPr>
        </p:pic>
      </p:grpSp>
      <p:sp>
        <p:nvSpPr>
          <p:cNvPr id="69" name="Google Shape;69;p7"/>
          <p:cNvSpPr txBox="1">
            <a:spLocks noGrp="1"/>
          </p:cNvSpPr>
          <p:nvPr>
            <p:ph type="title"/>
          </p:nvPr>
        </p:nvSpPr>
        <p:spPr>
          <a:xfrm>
            <a:off x="311700" y="1408448"/>
            <a:ext cx="8520600" cy="23266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ppins SemiBold"/>
              <a:buNone/>
              <a:defRPr sz="5000" b="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70" name="Google Shape;70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25258" y="236863"/>
            <a:ext cx="502232" cy="51424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1" name="Google Shape;71;p7"/>
          <p:cNvGrpSpPr/>
          <p:nvPr/>
        </p:nvGrpSpPr>
        <p:grpSpPr>
          <a:xfrm>
            <a:off x="5579736" y="298639"/>
            <a:ext cx="3146124" cy="390045"/>
            <a:chOff x="5579736" y="298639"/>
            <a:chExt cx="3146124" cy="390045"/>
          </a:xfrm>
        </p:grpSpPr>
        <p:pic>
          <p:nvPicPr>
            <p:cNvPr id="72" name="Google Shape;72;p7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6821700" y="310112"/>
              <a:ext cx="703361" cy="3748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" name="Google Shape;73;p7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7737617" y="345918"/>
              <a:ext cx="988243" cy="3427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4" name="Google Shape;74;p7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5579736" y="298639"/>
              <a:ext cx="1029408" cy="34404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ferensi">
  <p:cSld name="Referensi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2"/>
          <p:cNvPicPr preferRelativeResize="0"/>
          <p:nvPr/>
        </p:nvPicPr>
        <p:blipFill rotWithShape="1">
          <a:blip r:embed="rId2">
            <a:alphaModFix/>
          </a:blip>
          <a:srcRect t="57988" b="28272"/>
          <a:stretch/>
        </p:blipFill>
        <p:spPr>
          <a:xfrm>
            <a:off x="0" y="4570800"/>
            <a:ext cx="9144000" cy="5727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7" name="Google Shape;77;p12"/>
          <p:cNvGrpSpPr/>
          <p:nvPr/>
        </p:nvGrpSpPr>
        <p:grpSpPr>
          <a:xfrm>
            <a:off x="4395481" y="4829245"/>
            <a:ext cx="347213" cy="72000"/>
            <a:chOff x="4379092" y="4799494"/>
            <a:chExt cx="347213" cy="72000"/>
          </a:xfrm>
        </p:grpSpPr>
        <p:sp>
          <p:nvSpPr>
            <p:cNvPr id="78" name="Google Shape;78;p12"/>
            <p:cNvSpPr/>
            <p:nvPr/>
          </p:nvSpPr>
          <p:spPr>
            <a:xfrm>
              <a:off x="4379092" y="4799494"/>
              <a:ext cx="72362" cy="720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79;p12"/>
            <p:cNvSpPr/>
            <p:nvPr/>
          </p:nvSpPr>
          <p:spPr>
            <a:xfrm>
              <a:off x="4518950" y="4799494"/>
              <a:ext cx="72362" cy="720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80;p12"/>
            <p:cNvSpPr/>
            <p:nvPr/>
          </p:nvSpPr>
          <p:spPr>
            <a:xfrm>
              <a:off x="4653943" y="4799494"/>
              <a:ext cx="72362" cy="720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1" name="Google Shape;81;p12"/>
          <p:cNvSpPr txBox="1"/>
          <p:nvPr/>
        </p:nvSpPr>
        <p:spPr>
          <a:xfrm>
            <a:off x="311700" y="4678482"/>
            <a:ext cx="1199723" cy="35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1" i="0" u="none" strike="noStrike" cap="none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</a:rPr>
              <a:t>#RintisKarirImpian</a:t>
            </a:r>
            <a:endParaRPr sz="1100" b="1" i="0" u="none" strike="noStrike" cap="none">
              <a:solidFill>
                <a:schemeClr val="lt1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82" name="Google Shape;82;p12"/>
          <p:cNvSpPr/>
          <p:nvPr/>
        </p:nvSpPr>
        <p:spPr>
          <a:xfrm>
            <a:off x="4191000" y="4567381"/>
            <a:ext cx="762000" cy="576117"/>
          </a:xfrm>
          <a:prstGeom prst="rect">
            <a:avLst/>
          </a:prstGeom>
          <a:solidFill>
            <a:srgbClr val="F4B08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" name="Google Shape;83;p12"/>
          <p:cNvSpPr/>
          <p:nvPr/>
        </p:nvSpPr>
        <p:spPr>
          <a:xfrm>
            <a:off x="1" y="1997600"/>
            <a:ext cx="411480" cy="3145900"/>
          </a:xfrm>
          <a:prstGeom prst="rect">
            <a:avLst/>
          </a:prstGeom>
          <a:solidFill>
            <a:srgbClr val="F4B08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" name="Google Shape;84;p12"/>
          <p:cNvSpPr/>
          <p:nvPr/>
        </p:nvSpPr>
        <p:spPr>
          <a:xfrm>
            <a:off x="8732434" y="1997600"/>
            <a:ext cx="411566" cy="3145900"/>
          </a:xfrm>
          <a:prstGeom prst="rect">
            <a:avLst/>
          </a:prstGeom>
          <a:solidFill>
            <a:srgbClr val="F4B08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85;p12"/>
          <p:cNvSpPr/>
          <p:nvPr/>
        </p:nvSpPr>
        <p:spPr>
          <a:xfrm>
            <a:off x="0" y="4700242"/>
            <a:ext cx="9144000" cy="330006"/>
          </a:xfrm>
          <a:prstGeom prst="rect">
            <a:avLst/>
          </a:prstGeom>
          <a:noFill/>
          <a:ln w="9525" cap="flat" cmpd="sng">
            <a:solidFill>
              <a:srgbClr val="F4B08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12"/>
          <p:cNvSpPr/>
          <p:nvPr/>
        </p:nvSpPr>
        <p:spPr>
          <a:xfrm>
            <a:off x="3963856" y="1997600"/>
            <a:ext cx="3920570" cy="1348844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7" name="Google Shape;87;p12"/>
          <p:cNvGrpSpPr/>
          <p:nvPr/>
        </p:nvGrpSpPr>
        <p:grpSpPr>
          <a:xfrm>
            <a:off x="4154046" y="2761377"/>
            <a:ext cx="3730379" cy="390045"/>
            <a:chOff x="3454837" y="2790650"/>
            <a:chExt cx="3730379" cy="390045"/>
          </a:xfrm>
        </p:grpSpPr>
        <p:pic>
          <p:nvPicPr>
            <p:cNvPr id="88" name="Google Shape;88;p12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196973" y="2837929"/>
              <a:ext cx="988243" cy="3427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9" name="Google Shape;89;p12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280840" y="2802123"/>
              <a:ext cx="703361" cy="3748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0" name="Google Shape;90;p12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4039091" y="2790650"/>
              <a:ext cx="1029409" cy="3440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1" name="Google Shape;91;p12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3454837" y="2790650"/>
              <a:ext cx="366048" cy="37480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2" name="Google Shape;92;p12"/>
          <p:cNvGrpSpPr/>
          <p:nvPr/>
        </p:nvGrpSpPr>
        <p:grpSpPr>
          <a:xfrm>
            <a:off x="4154045" y="2196945"/>
            <a:ext cx="3730380" cy="390136"/>
            <a:chOff x="4154045" y="2196945"/>
            <a:chExt cx="3730380" cy="390136"/>
          </a:xfrm>
        </p:grpSpPr>
        <p:grpSp>
          <p:nvGrpSpPr>
            <p:cNvPr id="93" name="Google Shape;93;p12"/>
            <p:cNvGrpSpPr/>
            <p:nvPr/>
          </p:nvGrpSpPr>
          <p:grpSpPr>
            <a:xfrm>
              <a:off x="4738301" y="2197036"/>
              <a:ext cx="3146124" cy="390045"/>
              <a:chOff x="5579736" y="298639"/>
              <a:chExt cx="3146124" cy="390045"/>
            </a:xfrm>
          </p:grpSpPr>
          <p:pic>
            <p:nvPicPr>
              <p:cNvPr id="94" name="Google Shape;94;p12"/>
              <p:cNvPicPr preferRelativeResize="0"/>
              <p:nvPr/>
            </p:nvPicPr>
            <p:blipFill rotWithShape="1">
              <a:blip r:embed="rId7">
                <a:alphaModFix/>
              </a:blip>
              <a:srcRect/>
              <a:stretch/>
            </p:blipFill>
            <p:spPr>
              <a:xfrm>
                <a:off x="6821700" y="310112"/>
                <a:ext cx="703361" cy="37480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5" name="Google Shape;95;p12"/>
              <p:cNvPicPr preferRelativeResize="0"/>
              <p:nvPr/>
            </p:nvPicPr>
            <p:blipFill rotWithShape="1">
              <a:blip r:embed="rId8">
                <a:alphaModFix/>
              </a:blip>
              <a:srcRect/>
              <a:stretch/>
            </p:blipFill>
            <p:spPr>
              <a:xfrm>
                <a:off x="7737617" y="345918"/>
                <a:ext cx="988243" cy="34276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6" name="Google Shape;96;p12"/>
              <p:cNvPicPr preferRelativeResize="0"/>
              <p:nvPr/>
            </p:nvPicPr>
            <p:blipFill rotWithShape="1">
              <a:blip r:embed="rId9">
                <a:alphaModFix/>
              </a:blip>
              <a:srcRect/>
              <a:stretch/>
            </p:blipFill>
            <p:spPr>
              <a:xfrm>
                <a:off x="5579736" y="298639"/>
                <a:ext cx="1029408" cy="34404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97" name="Google Shape;97;p12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4154045" y="2196945"/>
              <a:ext cx="366049" cy="37480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8" name="Google Shape;98;p12"/>
          <p:cNvGrpSpPr/>
          <p:nvPr/>
        </p:nvGrpSpPr>
        <p:grpSpPr>
          <a:xfrm>
            <a:off x="7237889" y="4788729"/>
            <a:ext cx="1494629" cy="156277"/>
            <a:chOff x="3454837" y="2790650"/>
            <a:chExt cx="3730379" cy="390045"/>
          </a:xfrm>
        </p:grpSpPr>
        <p:pic>
          <p:nvPicPr>
            <p:cNvPr id="99" name="Google Shape;99;p12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196973" y="2837929"/>
              <a:ext cx="988243" cy="3427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0" name="Google Shape;100;p12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280840" y="2802123"/>
              <a:ext cx="703361" cy="3748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1" name="Google Shape;101;p12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4039091" y="2790650"/>
              <a:ext cx="1029409" cy="3440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2" name="Google Shape;102;p12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3454837" y="2790650"/>
              <a:ext cx="366048" cy="37480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3" name="Google Shape;103;p12"/>
          <p:cNvSpPr/>
          <p:nvPr/>
        </p:nvSpPr>
        <p:spPr>
          <a:xfrm>
            <a:off x="2142995" y="1997600"/>
            <a:ext cx="1580259" cy="1348844"/>
          </a:xfrm>
          <a:prstGeom prst="rect">
            <a:avLst/>
          </a:prstGeom>
          <a:solidFill>
            <a:srgbClr val="F4B08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4" name="Google Shape;104;p12"/>
          <p:cNvGrpSpPr/>
          <p:nvPr/>
        </p:nvGrpSpPr>
        <p:grpSpPr>
          <a:xfrm>
            <a:off x="2228625" y="2413062"/>
            <a:ext cx="1494629" cy="156277"/>
            <a:chOff x="3454837" y="2790650"/>
            <a:chExt cx="3730379" cy="390045"/>
          </a:xfrm>
        </p:grpSpPr>
        <p:pic>
          <p:nvPicPr>
            <p:cNvPr id="105" name="Google Shape;105;p12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196973" y="2837929"/>
              <a:ext cx="988243" cy="3427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6" name="Google Shape;106;p12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280840" y="2802123"/>
              <a:ext cx="703361" cy="3748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7" name="Google Shape;107;p12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4039091" y="2790650"/>
              <a:ext cx="1029409" cy="3440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8" name="Google Shape;108;p12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3454837" y="2790650"/>
              <a:ext cx="366048" cy="37480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9" name="Google Shape;109;p12"/>
          <p:cNvGrpSpPr/>
          <p:nvPr/>
        </p:nvGrpSpPr>
        <p:grpSpPr>
          <a:xfrm>
            <a:off x="2228625" y="2704065"/>
            <a:ext cx="1494629" cy="156313"/>
            <a:chOff x="4154045" y="2196945"/>
            <a:chExt cx="3730380" cy="390136"/>
          </a:xfrm>
        </p:grpSpPr>
        <p:grpSp>
          <p:nvGrpSpPr>
            <p:cNvPr id="110" name="Google Shape;110;p12"/>
            <p:cNvGrpSpPr/>
            <p:nvPr/>
          </p:nvGrpSpPr>
          <p:grpSpPr>
            <a:xfrm>
              <a:off x="4738301" y="2197036"/>
              <a:ext cx="3146124" cy="390045"/>
              <a:chOff x="5579736" y="298639"/>
              <a:chExt cx="3146124" cy="390045"/>
            </a:xfrm>
          </p:grpSpPr>
          <p:pic>
            <p:nvPicPr>
              <p:cNvPr id="111" name="Google Shape;111;p12"/>
              <p:cNvPicPr preferRelativeResize="0"/>
              <p:nvPr/>
            </p:nvPicPr>
            <p:blipFill rotWithShape="1">
              <a:blip r:embed="rId7">
                <a:alphaModFix/>
              </a:blip>
              <a:srcRect/>
              <a:stretch/>
            </p:blipFill>
            <p:spPr>
              <a:xfrm>
                <a:off x="6821700" y="310112"/>
                <a:ext cx="703361" cy="37480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12" name="Google Shape;112;p12"/>
              <p:cNvPicPr preferRelativeResize="0"/>
              <p:nvPr/>
            </p:nvPicPr>
            <p:blipFill rotWithShape="1">
              <a:blip r:embed="rId8">
                <a:alphaModFix/>
              </a:blip>
              <a:srcRect/>
              <a:stretch/>
            </p:blipFill>
            <p:spPr>
              <a:xfrm>
                <a:off x="7737617" y="345918"/>
                <a:ext cx="988243" cy="34276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13" name="Google Shape;113;p12"/>
              <p:cNvPicPr preferRelativeResize="0"/>
              <p:nvPr/>
            </p:nvPicPr>
            <p:blipFill rotWithShape="1">
              <a:blip r:embed="rId9">
                <a:alphaModFix/>
              </a:blip>
              <a:srcRect/>
              <a:stretch/>
            </p:blipFill>
            <p:spPr>
              <a:xfrm>
                <a:off x="5579736" y="298639"/>
                <a:ext cx="1029408" cy="34404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14" name="Google Shape;114;p12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4154045" y="2196945"/>
              <a:ext cx="366049" cy="37480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15" name="Google Shape;115;p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975446"/>
            <a:ext cx="9144000" cy="1020007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2"/>
          <p:cNvSpPr/>
          <p:nvPr/>
        </p:nvSpPr>
        <p:spPr>
          <a:xfrm>
            <a:off x="0" y="0"/>
            <a:ext cx="422887" cy="19976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p12"/>
          <p:cNvSpPr/>
          <p:nvPr/>
        </p:nvSpPr>
        <p:spPr>
          <a:xfrm>
            <a:off x="8725860" y="0"/>
            <a:ext cx="422887" cy="19976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12"/>
          <p:cNvSpPr/>
          <p:nvPr/>
        </p:nvSpPr>
        <p:spPr>
          <a:xfrm>
            <a:off x="4191000" y="0"/>
            <a:ext cx="762000" cy="975446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9" name="Google Shape;119;p12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425258" y="236863"/>
            <a:ext cx="502232" cy="51424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0" name="Google Shape;120;p12"/>
          <p:cNvGrpSpPr/>
          <p:nvPr/>
        </p:nvGrpSpPr>
        <p:grpSpPr>
          <a:xfrm>
            <a:off x="5579736" y="298639"/>
            <a:ext cx="3146124" cy="390045"/>
            <a:chOff x="5579736" y="298639"/>
            <a:chExt cx="3146124" cy="390045"/>
          </a:xfrm>
        </p:grpSpPr>
        <p:pic>
          <p:nvPicPr>
            <p:cNvPr id="121" name="Google Shape;121;p12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6821700" y="310112"/>
              <a:ext cx="703361" cy="3748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2" name="Google Shape;122;p12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7737617" y="345918"/>
              <a:ext cx="988243" cy="3427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3" name="Google Shape;123;p12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5579736" y="298639"/>
              <a:ext cx="1029408" cy="34404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4" name="Google Shape;124;p12"/>
          <p:cNvSpPr/>
          <p:nvPr/>
        </p:nvSpPr>
        <p:spPr>
          <a:xfrm>
            <a:off x="0" y="231172"/>
            <a:ext cx="9144000" cy="525628"/>
          </a:xfrm>
          <a:prstGeom prst="rect">
            <a:avLst/>
          </a:prstGeom>
          <a:noFill/>
          <a:ln w="9525" cap="flat" cmpd="sng">
            <a:solidFill>
              <a:srgbClr val="FFFF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6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6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NULL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github.com/atifahherawati17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"/>
          <p:cNvSpPr txBox="1">
            <a:spLocks noGrp="1"/>
          </p:cNvSpPr>
          <p:nvPr>
            <p:ph type="title"/>
          </p:nvPr>
        </p:nvSpPr>
        <p:spPr>
          <a:xfrm>
            <a:off x="311700" y="1408448"/>
            <a:ext cx="8520600" cy="23266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ppins SemiBold"/>
              <a:buNone/>
            </a:pPr>
            <a:r>
              <a:rPr lang="en-US" sz="4000" dirty="0"/>
              <a:t>Weekly report progress </a:t>
            </a:r>
            <a:br>
              <a:rPr lang="en-US" sz="4000" dirty="0"/>
            </a:br>
            <a:r>
              <a:rPr lang="en-US" sz="4000" dirty="0"/>
              <a:t>#1</a:t>
            </a:r>
            <a:br>
              <a:rPr lang="en-US" sz="4000" dirty="0"/>
            </a:br>
            <a:r>
              <a:rPr lang="en-US" sz="2400" dirty="0" err="1"/>
              <a:t>Implementasi</a:t>
            </a:r>
            <a:r>
              <a:rPr lang="en-US" sz="2400" dirty="0"/>
              <a:t> Sistem Monitoring Ruang Guru </a:t>
            </a:r>
            <a:r>
              <a:rPr lang="en-US" sz="2400" dirty="0" err="1"/>
              <a:t>Sekolah</a:t>
            </a:r>
            <a:r>
              <a:rPr lang="en-US" sz="2400" dirty="0"/>
              <a:t> Dasar </a:t>
            </a:r>
            <a:r>
              <a:rPr lang="en-US" sz="2400" dirty="0" err="1"/>
              <a:t>Dengan</a:t>
            </a:r>
            <a:r>
              <a:rPr lang="en-US" sz="2400" dirty="0"/>
              <a:t> </a:t>
            </a:r>
            <a:r>
              <a:rPr lang="en-US" sz="2400" dirty="0" err="1"/>
              <a:t>Deteksi</a:t>
            </a:r>
            <a:r>
              <a:rPr lang="en-US" sz="2400" dirty="0"/>
              <a:t> </a:t>
            </a:r>
            <a:r>
              <a:rPr lang="en-US" sz="2400" dirty="0" err="1"/>
              <a:t>Kebakaran</a:t>
            </a:r>
            <a:r>
              <a:rPr lang="en-US" sz="2400" dirty="0"/>
              <a:t> Dini</a:t>
            </a:r>
            <a:endParaRPr lang="en-US" sz="2400" dirty="0">
              <a:solidFill>
                <a:srgbClr val="FFD966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462e1f192e_0_30"/>
          <p:cNvSpPr txBox="1">
            <a:spLocks noGrp="1"/>
          </p:cNvSpPr>
          <p:nvPr>
            <p:ph type="title"/>
          </p:nvPr>
        </p:nvSpPr>
        <p:spPr>
          <a:xfrm>
            <a:off x="311700" y="287999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Link github repo</a:t>
            </a:r>
            <a:endParaRPr/>
          </a:p>
        </p:txBody>
      </p:sp>
      <p:sp>
        <p:nvSpPr>
          <p:cNvPr id="171" name="Google Shape;171;g2462e1f192e_0_30"/>
          <p:cNvSpPr txBox="1">
            <a:spLocks noGrp="1"/>
          </p:cNvSpPr>
          <p:nvPr>
            <p:ph type="subTitle" idx="1"/>
          </p:nvPr>
        </p:nvSpPr>
        <p:spPr>
          <a:xfrm>
            <a:off x="311700" y="972006"/>
            <a:ext cx="8520600" cy="3595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/>
            <a:r>
              <a:rPr lang="en-ID" dirty="0" err="1"/>
              <a:t>Berikut</a:t>
            </a:r>
            <a:r>
              <a:rPr lang="en-ID" dirty="0"/>
              <a:t> link GitHub </a:t>
            </a:r>
            <a:r>
              <a:rPr lang="en-ID" dirty="0" err="1"/>
              <a:t>untuk</a:t>
            </a:r>
            <a:r>
              <a:rPr lang="en-ID" dirty="0"/>
              <a:t> repository:</a:t>
            </a:r>
          </a:p>
          <a:p>
            <a:pPr marL="0" indent="0"/>
            <a:r>
              <a:rPr lang="en-ID" dirty="0">
                <a:hlinkClick r:id="rId3" invalidUrl="https:///"/>
              </a:rPr>
              <a:t>https://</a:t>
            </a:r>
            <a:r>
              <a:rPr lang="en-ID" dirty="0">
                <a:hlinkClick r:id="rId4"/>
              </a:rPr>
              <a:t>github.com/atifahherawati17</a:t>
            </a:r>
            <a:endParaRPr lang="en-ID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5"/>
          <p:cNvSpPr txBox="1">
            <a:spLocks noGrp="1"/>
          </p:cNvSpPr>
          <p:nvPr>
            <p:ph type="title"/>
          </p:nvPr>
        </p:nvSpPr>
        <p:spPr>
          <a:xfrm>
            <a:off x="311700" y="1408448"/>
            <a:ext cx="8520600" cy="23266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ppins SemiBold"/>
              <a:buNone/>
            </a:pPr>
            <a:r>
              <a:rPr lang="en-US"/>
              <a:t>Thank You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462e1f192e_0_25"/>
          <p:cNvSpPr txBox="1">
            <a:spLocks noGrp="1"/>
          </p:cNvSpPr>
          <p:nvPr>
            <p:ph type="title"/>
          </p:nvPr>
        </p:nvSpPr>
        <p:spPr>
          <a:xfrm>
            <a:off x="311700" y="287999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Pembagian</a:t>
            </a:r>
            <a:r>
              <a:rPr lang="en-US" dirty="0"/>
              <a:t> </a:t>
            </a:r>
            <a:r>
              <a:rPr lang="en-US" dirty="0" err="1"/>
              <a:t>pengerjaan</a:t>
            </a:r>
            <a:r>
              <a:rPr lang="en-US" dirty="0"/>
              <a:t> project</a:t>
            </a:r>
            <a:endParaRPr dirty="0"/>
          </a:p>
        </p:txBody>
      </p:sp>
      <p:sp>
        <p:nvSpPr>
          <p:cNvPr id="135" name="Google Shape;135;g2462e1f192e_0_25"/>
          <p:cNvSpPr txBox="1">
            <a:spLocks noGrp="1"/>
          </p:cNvSpPr>
          <p:nvPr>
            <p:ph type="subTitle" idx="1"/>
          </p:nvPr>
        </p:nvSpPr>
        <p:spPr>
          <a:xfrm>
            <a:off x="311700" y="972006"/>
            <a:ext cx="8520600" cy="3595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85750" lvl="0" indent="-285750" algn="l" rtl="0">
              <a:spcBef>
                <a:spcPts val="75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dirty="0"/>
              <a:t>A4-Satria Dhimas Ghoza (</a:t>
            </a:r>
            <a:r>
              <a:rPr lang="en-ID" sz="1800" b="0" i="0" u="none" strike="noStrike" dirty="0">
                <a:solidFill>
                  <a:srgbClr val="44546A"/>
                </a:solidFill>
                <a:effectLst/>
                <a:latin typeface="Poppins" panose="00000500000000000000" pitchFamily="2" charset="0"/>
              </a:rPr>
              <a:t>Designer mechanical</a:t>
            </a:r>
            <a:r>
              <a:rPr lang="en-US" dirty="0"/>
              <a:t>)</a:t>
            </a:r>
          </a:p>
          <a:p>
            <a:pPr marL="285750" lvl="0" indent="-285750" algn="l" rtl="0">
              <a:spcBef>
                <a:spcPts val="75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dirty="0"/>
              <a:t>A14-Ramadhan </a:t>
            </a:r>
            <a:r>
              <a:rPr lang="en-US" dirty="0" err="1"/>
              <a:t>Sukmawardani</a:t>
            </a:r>
            <a:r>
              <a:rPr lang="en-US" dirty="0"/>
              <a:t> (</a:t>
            </a:r>
            <a:r>
              <a:rPr lang="en-ID" sz="1600" b="0" i="0" u="none" strike="noStrike" dirty="0">
                <a:solidFill>
                  <a:srgbClr val="44546A"/>
                </a:solidFill>
                <a:effectLst/>
                <a:latin typeface="Poppins" panose="00000500000000000000" pitchFamily="2" charset="0"/>
              </a:rPr>
              <a:t>Software developer</a:t>
            </a:r>
            <a:r>
              <a:rPr lang="en-US" dirty="0"/>
              <a:t>)</a:t>
            </a:r>
          </a:p>
          <a:p>
            <a:pPr marL="285750" lvl="0" indent="-285750" algn="l" rtl="0">
              <a:spcBef>
                <a:spcPts val="75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dirty="0"/>
              <a:t>A17-Angelina </a:t>
            </a:r>
            <a:r>
              <a:rPr lang="en-US" dirty="0" err="1"/>
              <a:t>Riyadi</a:t>
            </a:r>
            <a:r>
              <a:rPr lang="en-US" dirty="0"/>
              <a:t>  (</a:t>
            </a:r>
            <a:r>
              <a:rPr lang="en-ID" sz="1600" dirty="0">
                <a:solidFill>
                  <a:srgbClr val="44546A"/>
                </a:solidFill>
                <a:latin typeface="Poppins" panose="00000500000000000000" pitchFamily="2" charset="0"/>
              </a:rPr>
              <a:t>D</a:t>
            </a:r>
            <a:r>
              <a:rPr lang="en-ID" sz="1600" b="0" i="0" u="none" strike="noStrike" dirty="0">
                <a:solidFill>
                  <a:srgbClr val="44546A"/>
                </a:solidFill>
                <a:effectLst/>
                <a:latin typeface="Poppins" panose="00000500000000000000" pitchFamily="2" charset="0"/>
              </a:rPr>
              <a:t>evice programmer</a:t>
            </a:r>
            <a:r>
              <a:rPr lang="en-US" dirty="0"/>
              <a:t>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A19-Irsyad 'Ainur Rofiq (</a:t>
            </a:r>
            <a:r>
              <a:rPr lang="en-ID" sz="1600" dirty="0">
                <a:solidFill>
                  <a:srgbClr val="44546A"/>
                </a:solidFill>
                <a:latin typeface="Poppins" panose="00000500000000000000" pitchFamily="2" charset="0"/>
              </a:rPr>
              <a:t>D</a:t>
            </a:r>
            <a:r>
              <a:rPr lang="en-ID" sz="1600" b="0" i="0" u="none" strike="noStrike" dirty="0">
                <a:solidFill>
                  <a:srgbClr val="44546A"/>
                </a:solidFill>
                <a:effectLst/>
                <a:latin typeface="Poppins" panose="00000500000000000000" pitchFamily="2" charset="0"/>
              </a:rPr>
              <a:t>evice assembling</a:t>
            </a:r>
            <a:r>
              <a:rPr lang="en-US" dirty="0"/>
              <a:t>)</a:t>
            </a:r>
          </a:p>
          <a:p>
            <a:pPr marL="285750" lvl="0" indent="-285750" algn="l" rtl="0">
              <a:spcBef>
                <a:spcPts val="75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dirty="0"/>
              <a:t>A20-Atifah Herawati (</a:t>
            </a:r>
            <a:r>
              <a:rPr lang="en-US" dirty="0" err="1"/>
              <a:t>Github</a:t>
            </a:r>
            <a:r>
              <a:rPr lang="en-US" dirty="0"/>
              <a:t> administrator)</a:t>
            </a: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462e1f192e_0_0"/>
          <p:cNvSpPr txBox="1">
            <a:spLocks noGrp="1"/>
          </p:cNvSpPr>
          <p:nvPr>
            <p:ph type="title"/>
          </p:nvPr>
        </p:nvSpPr>
        <p:spPr>
          <a:xfrm>
            <a:off x="311700" y="287999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Latar</a:t>
            </a:r>
            <a:r>
              <a:rPr lang="en-US" dirty="0"/>
              <a:t> </a:t>
            </a:r>
            <a:r>
              <a:rPr lang="en-US" dirty="0" err="1"/>
              <a:t>belakang</a:t>
            </a:r>
            <a:endParaRPr dirty="0"/>
          </a:p>
        </p:txBody>
      </p:sp>
      <p:sp>
        <p:nvSpPr>
          <p:cNvPr id="141" name="Google Shape;141;g2462e1f192e_0_0"/>
          <p:cNvSpPr txBox="1">
            <a:spLocks noGrp="1"/>
          </p:cNvSpPr>
          <p:nvPr>
            <p:ph type="subTitle" idx="1"/>
          </p:nvPr>
        </p:nvSpPr>
        <p:spPr>
          <a:xfrm>
            <a:off x="311700" y="860699"/>
            <a:ext cx="8520600" cy="3595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0" lvl="0" indent="541338" algn="just" rtl="0">
              <a:spcBef>
                <a:spcPts val="750"/>
              </a:spcBef>
              <a:spcAft>
                <a:spcPts val="0"/>
              </a:spcAft>
              <a:buNone/>
            </a:pP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Ruang guru di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sekolah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dasar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merupakan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pusat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kegiatan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penting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dalam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proses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pembelajaran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Di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dalam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ruangan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ini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terdapat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banyak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dokumen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penting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yang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perlu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dijaga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keamanannya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Namun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ruangan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guru juga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memiliki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potensi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risiko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seperti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kebakaran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yang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diakibatkan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oleh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hubungan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pendek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arus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listrik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Oleh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karena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itu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diperlukan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langkah-langkah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untuk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meningkatkan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keamanan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dan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memonitor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kondisi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ruangan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Dalam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rangka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menjaga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keamanan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dokumen-dokumen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penting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penggunaan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relay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sebagai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pengontrol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daya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listrik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menjadi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solusi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yang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efektif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Relay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dapat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digunakan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untuk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mengaktifkan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alarm yang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akan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menyala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bersamaan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dengan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buzzer,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memberikan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peringatan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dini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ketika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terdeteksi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suhu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atau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asap yang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tidak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normal di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ruangan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guru.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Selain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itu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dengan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memanfaatkan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teknologi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komunikasi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seperti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bot Telegram,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notifikasi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dapat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dikirimkan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kepada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satpam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atau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pihak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terkait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sehingga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memungkinkan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respons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cepat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dalam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menghadapi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situasi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darurat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atau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keadaan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yang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memerlukan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tindakan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Penambahan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sensor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suhu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dan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kelembapan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juga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menjadi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langkah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penting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dalam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memonitor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kondisi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ruangan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Sensor-sensor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tersebut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dapat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memberikan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informasi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real-time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tentang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suhu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dan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kelembapan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di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ruangan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guru,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sehingga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memungkinkan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pemantauan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yang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lebih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efektif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dan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penanganan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cepat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jika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kondisi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melebihi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batas yang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ditentukan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Dengan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menggabungkan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sistem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keamanan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menggunakan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relay,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notifikasi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melalui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bot Telegram, dan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pemantauan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suhu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serta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kelembapan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ruang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guru di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sekolah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dasar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dapat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menjadi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lingkungan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yang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lebih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aman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terkontrol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dan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memberikan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perlindungan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terhadap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dokumen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penting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462e1f192e_0_5"/>
          <p:cNvSpPr txBox="1">
            <a:spLocks noGrp="1"/>
          </p:cNvSpPr>
          <p:nvPr>
            <p:ph type="title"/>
          </p:nvPr>
        </p:nvSpPr>
        <p:spPr>
          <a:xfrm>
            <a:off x="311700" y="287999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Pembahasan</a:t>
            </a:r>
            <a:r>
              <a:rPr lang="en-US" dirty="0"/>
              <a:t> </a:t>
            </a:r>
            <a:r>
              <a:rPr lang="en-US" dirty="0" err="1"/>
              <a:t>batasan</a:t>
            </a:r>
            <a:r>
              <a:rPr lang="en-US" dirty="0"/>
              <a:t>, dan </a:t>
            </a:r>
            <a:r>
              <a:rPr lang="en-US" dirty="0" err="1"/>
              <a:t>rumusan</a:t>
            </a:r>
            <a:r>
              <a:rPr lang="en-US" dirty="0"/>
              <a:t> </a:t>
            </a:r>
            <a:r>
              <a:rPr lang="en-US" dirty="0" err="1"/>
              <a:t>masalah</a:t>
            </a:r>
            <a:endParaRPr dirty="0"/>
          </a:p>
        </p:txBody>
      </p:sp>
      <p:sp>
        <p:nvSpPr>
          <p:cNvPr id="147" name="Google Shape;147;g2462e1f192e_0_5"/>
          <p:cNvSpPr txBox="1">
            <a:spLocks noGrp="1"/>
          </p:cNvSpPr>
          <p:nvPr>
            <p:ph type="subTitle" idx="1"/>
          </p:nvPr>
        </p:nvSpPr>
        <p:spPr>
          <a:xfrm>
            <a:off x="311700" y="972006"/>
            <a:ext cx="8520600" cy="3595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en-US" dirty="0" err="1"/>
              <a:t>Rumusan</a:t>
            </a:r>
            <a:r>
              <a:rPr lang="en-US" dirty="0"/>
              <a:t> </a:t>
            </a:r>
            <a:r>
              <a:rPr lang="en-US" dirty="0" err="1"/>
              <a:t>masalah</a:t>
            </a:r>
            <a:r>
              <a:rPr lang="en-US" dirty="0"/>
              <a:t>:</a:t>
            </a:r>
          </a:p>
          <a:p>
            <a:pPr marL="342900" lvl="0" indent="-342900" algn="l" rtl="0">
              <a:spcBef>
                <a:spcPts val="75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Bagaimana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Implementasi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sistem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monitoring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ruang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guru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sekolah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dasar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dengan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deteksi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kebakaran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dini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  <a:p>
            <a:pPr marL="342900" lvl="0" indent="-342900" algn="l" rtl="0">
              <a:spcBef>
                <a:spcPts val="75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Bagaimana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menyediakan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sosialisasi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cara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kerja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alat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pendeteksi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kebaran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yang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memadai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kepada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para guru untuk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menghadapi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situasi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kebakaran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di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ruang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guru?</a:t>
            </a:r>
          </a:p>
          <a:p>
            <a:pPr marL="0" lvl="0" indent="0" algn="l" rtl="0">
              <a:spcBef>
                <a:spcPts val="750"/>
              </a:spcBef>
              <a:spcAft>
                <a:spcPts val="0"/>
              </a:spcAft>
            </a:pPr>
            <a:r>
              <a:rPr lang="en-US" dirty="0"/>
              <a:t>Batasan </a:t>
            </a:r>
            <a:r>
              <a:rPr lang="en-US" dirty="0" err="1"/>
              <a:t>Masalah</a:t>
            </a:r>
            <a:endParaRPr lang="en-US" dirty="0"/>
          </a:p>
          <a:p>
            <a:pPr marL="342900" lvl="0" indent="-342900" algn="l" rtl="0">
              <a:spcBef>
                <a:spcPts val="75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Fokus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pada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implementasi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sistem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monitoring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ruang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guru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sekolah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dasar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dengan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deteksi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kebakaran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dimana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dapat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terhubung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ke internet dan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memberikan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notifikasi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secara real-time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kepada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pengguna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melalui bot telegram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jika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terdeteksi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adanya asap,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perubahan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suhu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dan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kelembapan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di dalam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ruangan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 algn="l" rtl="0">
              <a:spcBef>
                <a:spcPts val="75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fokus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pada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sosialisasi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tentang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cara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kerja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alat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pendeteksi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kebakaran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yang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memadai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kepada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para guru. Ini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mencakup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penjelasan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tentang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fungsi dan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prinsip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kerja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alat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tanda-tanda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kebakaran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yang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harus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diperhatikan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serta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langkah-langkah yang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harus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diambil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ketika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alarm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kebakaran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terdengar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462e1f192e_0_10"/>
          <p:cNvSpPr txBox="1">
            <a:spLocks noGrp="1"/>
          </p:cNvSpPr>
          <p:nvPr>
            <p:ph type="title"/>
          </p:nvPr>
        </p:nvSpPr>
        <p:spPr>
          <a:xfrm>
            <a:off x="311700" y="287999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Solusi yang diberikan</a:t>
            </a:r>
            <a:endParaRPr/>
          </a:p>
        </p:txBody>
      </p:sp>
      <p:sp>
        <p:nvSpPr>
          <p:cNvPr id="153" name="Google Shape;153;g2462e1f192e_0_10"/>
          <p:cNvSpPr txBox="1">
            <a:spLocks noGrp="1"/>
          </p:cNvSpPr>
          <p:nvPr>
            <p:ph type="subTitle" idx="1"/>
          </p:nvPr>
        </p:nvSpPr>
        <p:spPr>
          <a:xfrm>
            <a:off x="311700" y="972006"/>
            <a:ext cx="8520600" cy="3595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algn="just">
              <a:buAutoNum type="arabicPeriod"/>
            </a:pPr>
            <a:r>
              <a:rPr lang="en-ID" sz="14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Membuat</a:t>
            </a:r>
            <a:r>
              <a:rPr lang="en-ID" sz="1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4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rencana</a:t>
            </a:r>
            <a:r>
              <a:rPr lang="en-ID" sz="1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4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implementasi</a:t>
            </a:r>
            <a:r>
              <a:rPr lang="en-ID" sz="1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4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sistem</a:t>
            </a:r>
            <a:r>
              <a:rPr lang="en-ID" sz="1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4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memonitoring</a:t>
            </a:r>
            <a:r>
              <a:rPr lang="en-ID" sz="1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4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ruang</a:t>
            </a:r>
            <a:r>
              <a:rPr lang="en-ID" sz="1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guru </a:t>
            </a:r>
            <a:r>
              <a:rPr lang="en-ID" sz="14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sekolah</a:t>
            </a:r>
            <a:r>
              <a:rPr lang="en-ID" sz="1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4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dasar</a:t>
            </a:r>
            <a:r>
              <a:rPr lang="en-ID" sz="1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4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dengan</a:t>
            </a:r>
            <a:r>
              <a:rPr lang="en-ID" sz="1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4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deteksi</a:t>
            </a:r>
            <a:r>
              <a:rPr lang="en-ID" sz="1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4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kebakaran</a:t>
            </a:r>
            <a:r>
              <a:rPr lang="en-ID" sz="1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4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dini</a:t>
            </a:r>
            <a:r>
              <a:rPr lang="en-ID" sz="1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D" sz="14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termasuk</a:t>
            </a:r>
            <a:r>
              <a:rPr lang="en-ID" sz="1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4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spesifikasi</a:t>
            </a:r>
            <a:r>
              <a:rPr lang="en-ID" sz="1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hardware dan software yang </a:t>
            </a:r>
            <a:r>
              <a:rPr lang="en-ID" sz="14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diperlukan</a:t>
            </a:r>
            <a:r>
              <a:rPr lang="en-ID" sz="1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>
              <a:buAutoNum type="arabicPeriod"/>
            </a:pPr>
            <a:r>
              <a:rPr lang="en-ID" sz="14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Menyiapkan</a:t>
            </a:r>
            <a:r>
              <a:rPr lang="en-ID" sz="1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hardware dan software yang </a:t>
            </a:r>
            <a:r>
              <a:rPr lang="en-ID" sz="14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dibutuhkan</a:t>
            </a:r>
            <a:r>
              <a:rPr lang="en-ID" sz="1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4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untuk</a:t>
            </a:r>
            <a:r>
              <a:rPr lang="en-ID" sz="1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4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implementasi</a:t>
            </a:r>
            <a:r>
              <a:rPr lang="en-ID" sz="1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D" sz="14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termasuk</a:t>
            </a:r>
            <a:r>
              <a:rPr lang="en-ID" sz="1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4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perangkat</a:t>
            </a:r>
            <a:r>
              <a:rPr lang="en-ID" sz="1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4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sistem</a:t>
            </a:r>
            <a:r>
              <a:rPr lang="en-ID" sz="1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4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deteksi</a:t>
            </a:r>
            <a:r>
              <a:rPr lang="en-ID" sz="1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4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kebakaran</a:t>
            </a:r>
            <a:r>
              <a:rPr lang="en-ID" sz="1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dan </a:t>
            </a:r>
            <a:r>
              <a:rPr lang="en-ID" sz="14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konfigurasi</a:t>
            </a:r>
            <a:r>
              <a:rPr lang="en-ID" sz="1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4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protokol</a:t>
            </a:r>
            <a:r>
              <a:rPr lang="en-ID" sz="1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4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komunikasi</a:t>
            </a:r>
            <a:r>
              <a:rPr lang="en-ID" sz="1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>
              <a:buAutoNum type="arabicPeriod"/>
            </a:pPr>
            <a:r>
              <a:rPr lang="en-ID" sz="14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Melakukan</a:t>
            </a:r>
            <a:r>
              <a:rPr lang="en-ID" sz="1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4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implementasi</a:t>
            </a:r>
            <a:r>
              <a:rPr lang="en-ID" sz="1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4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sistem</a:t>
            </a:r>
            <a:r>
              <a:rPr lang="en-ID" sz="1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4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deteksi</a:t>
            </a:r>
            <a:r>
              <a:rPr lang="en-ID" sz="1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4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kebakran</a:t>
            </a:r>
            <a:r>
              <a:rPr lang="en-ID" sz="1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4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dengan</a:t>
            </a:r>
            <a:r>
              <a:rPr lang="en-ID" sz="1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4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mengirimkan</a:t>
            </a:r>
            <a:r>
              <a:rPr lang="en-ID" sz="1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data </a:t>
            </a:r>
            <a:r>
              <a:rPr lang="en-ID" sz="14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suhu</a:t>
            </a:r>
            <a:r>
              <a:rPr lang="en-ID" sz="1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asap, dan </a:t>
            </a:r>
            <a:r>
              <a:rPr lang="en-ID" sz="14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kelembaban</a:t>
            </a:r>
            <a:r>
              <a:rPr lang="en-ID" sz="1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4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serta</a:t>
            </a:r>
            <a:r>
              <a:rPr lang="en-ID" sz="1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4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menerima</a:t>
            </a:r>
            <a:r>
              <a:rPr lang="en-ID" sz="1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data.</a:t>
            </a:r>
          </a:p>
          <a:p>
            <a:pPr algn="just">
              <a:buAutoNum type="arabicPeriod"/>
            </a:pPr>
            <a:r>
              <a:rPr lang="en-ID" sz="14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Melakukan</a:t>
            </a:r>
            <a:r>
              <a:rPr lang="en-ID" sz="1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4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pengujian</a:t>
            </a:r>
            <a:r>
              <a:rPr lang="en-ID" sz="1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pada </a:t>
            </a:r>
            <a:r>
              <a:rPr lang="en-ID" sz="14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sistem</a:t>
            </a:r>
            <a:r>
              <a:rPr lang="en-ID" sz="1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yang </a:t>
            </a:r>
            <a:r>
              <a:rPr lang="en-ID" sz="14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telah</a:t>
            </a:r>
            <a:r>
              <a:rPr lang="en-ID" sz="1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4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diimplementasikan</a:t>
            </a:r>
            <a:r>
              <a:rPr lang="en-ID" sz="1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4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untuk</a:t>
            </a:r>
            <a:r>
              <a:rPr lang="en-ID" sz="1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4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memastikan</a:t>
            </a:r>
            <a:r>
              <a:rPr lang="en-ID" sz="1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4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kinerja</a:t>
            </a:r>
            <a:r>
              <a:rPr lang="en-ID" sz="1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dan </a:t>
            </a:r>
            <a:r>
              <a:rPr lang="en-ID" sz="14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keandalan</a:t>
            </a:r>
            <a:r>
              <a:rPr lang="en-ID" sz="1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4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sistem</a:t>
            </a:r>
            <a:r>
              <a:rPr lang="en-ID" sz="1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>
              <a:buAutoNum type="arabicPeriod"/>
            </a:pPr>
            <a:r>
              <a:rPr lang="en-ID" sz="14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Melakukan</a:t>
            </a:r>
            <a:r>
              <a:rPr lang="en-ID" sz="1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4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sosialisasi</a:t>
            </a:r>
            <a:r>
              <a:rPr lang="en-ID" sz="1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4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tentang</a:t>
            </a:r>
            <a:r>
              <a:rPr lang="en-ID" sz="1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4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cara</a:t>
            </a:r>
            <a:r>
              <a:rPr lang="en-ID" sz="1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4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kerja</a:t>
            </a:r>
            <a:r>
              <a:rPr lang="en-ID" sz="1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4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alat</a:t>
            </a:r>
            <a:r>
              <a:rPr lang="en-ID" sz="1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4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pendeteksi</a:t>
            </a:r>
            <a:r>
              <a:rPr lang="en-ID" sz="1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4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kebakaran</a:t>
            </a:r>
            <a:r>
              <a:rPr lang="en-ID" sz="1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yang </a:t>
            </a:r>
            <a:r>
              <a:rPr lang="en-ID" sz="14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memadai</a:t>
            </a:r>
            <a:r>
              <a:rPr lang="en-ID" sz="1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4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kepada</a:t>
            </a:r>
            <a:r>
              <a:rPr lang="en-ID" sz="1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para guru, </a:t>
            </a:r>
            <a:r>
              <a:rPr lang="en-ID" sz="14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mencakup</a:t>
            </a:r>
            <a:r>
              <a:rPr lang="en-ID" sz="1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4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penjelasan</a:t>
            </a:r>
            <a:r>
              <a:rPr lang="en-ID" sz="1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4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tentang</a:t>
            </a:r>
            <a:r>
              <a:rPr lang="en-ID" sz="1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4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fungsi</a:t>
            </a:r>
            <a:r>
              <a:rPr lang="en-ID" sz="1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dan </a:t>
            </a:r>
            <a:r>
              <a:rPr lang="en-ID" sz="14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prinsip</a:t>
            </a:r>
            <a:r>
              <a:rPr lang="en-ID" sz="1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4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kerja</a:t>
            </a:r>
            <a:r>
              <a:rPr lang="en-ID" sz="1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4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alat</a:t>
            </a:r>
            <a:r>
              <a:rPr lang="en-ID" sz="1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D" sz="14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tanda-tanda</a:t>
            </a:r>
            <a:r>
              <a:rPr lang="en-ID" sz="1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4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kebakaran</a:t>
            </a:r>
            <a:r>
              <a:rPr lang="en-ID" sz="1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yang </a:t>
            </a:r>
            <a:r>
              <a:rPr lang="en-ID" sz="14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harus</a:t>
            </a:r>
            <a:r>
              <a:rPr lang="en-ID" sz="1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4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diperhatikan</a:t>
            </a:r>
            <a:r>
              <a:rPr lang="en-ID" sz="1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D" sz="14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serta</a:t>
            </a:r>
            <a:r>
              <a:rPr lang="en-ID" sz="1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4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langkah-langkah</a:t>
            </a:r>
            <a:r>
              <a:rPr lang="en-ID" sz="1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yang </a:t>
            </a:r>
            <a:r>
              <a:rPr lang="en-ID" sz="14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harus</a:t>
            </a:r>
            <a:r>
              <a:rPr lang="en-ID" sz="1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4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diambil</a:t>
            </a:r>
            <a:r>
              <a:rPr lang="en-ID" sz="1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4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ketika</a:t>
            </a:r>
            <a:r>
              <a:rPr lang="en-ID" sz="1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alarm </a:t>
            </a:r>
            <a:r>
              <a:rPr lang="en-ID" sz="14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kebakaran</a:t>
            </a:r>
            <a:r>
              <a:rPr lang="en-ID" sz="1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4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terdengar</a:t>
            </a:r>
            <a:r>
              <a:rPr lang="en-ID" sz="1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lvl="0" indent="0" algn="just" rtl="0">
              <a:spcBef>
                <a:spcPts val="750"/>
              </a:spcBef>
              <a:spcAft>
                <a:spcPts val="0"/>
              </a:spcAft>
              <a:buNone/>
            </a:pPr>
            <a:endParaRPr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462e1f192e_0_20"/>
          <p:cNvSpPr txBox="1">
            <a:spLocks noGrp="1"/>
          </p:cNvSpPr>
          <p:nvPr>
            <p:ph type="title"/>
          </p:nvPr>
        </p:nvSpPr>
        <p:spPr>
          <a:xfrm>
            <a:off x="311700" y="287999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Pros dan Cons project IoT</a:t>
            </a:r>
            <a:endParaRPr/>
          </a:p>
        </p:txBody>
      </p:sp>
      <p:sp>
        <p:nvSpPr>
          <p:cNvPr id="165" name="Google Shape;165;g2462e1f192e_0_20"/>
          <p:cNvSpPr txBox="1">
            <a:spLocks noGrp="1"/>
          </p:cNvSpPr>
          <p:nvPr>
            <p:ph type="subTitle" idx="1"/>
          </p:nvPr>
        </p:nvSpPr>
        <p:spPr>
          <a:xfrm>
            <a:off x="311700" y="972006"/>
            <a:ext cx="8520600" cy="3595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Pros project IoT:</a:t>
            </a:r>
          </a:p>
          <a:p>
            <a:pPr marL="342900" lvl="0" indent="-342900" algn="l" rtl="0">
              <a:spcBef>
                <a:spcPts val="75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Pemantauan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Real-</a:t>
            </a: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TimeAlat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IoT </a:t>
            </a: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memungkinkan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pemantauan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suhu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kelembaban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dan </a:t>
            </a: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deteksi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kebakaran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secara real-time. Hal ini </a:t>
            </a: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memungkinkan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respons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cepat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terhadap </a:t>
            </a: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perubahan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kondisi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dan </a:t>
            </a: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potensi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kebakaran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sehingga </a:t>
            </a: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meminimalkan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risiko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kerusakan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dan </a:t>
            </a: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kehilangan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 algn="l" rtl="0">
              <a:spcBef>
                <a:spcPts val="75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Otomatisasi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dan </a:t>
            </a: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IntegrasiSistem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deteksi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kebakaran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dan monitoring </a:t>
            </a: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suhu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dan </a:t>
            </a: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kelembaban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yang </a:t>
            </a: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berbasis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IoT </a:t>
            </a: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dapat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terintegrasi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dengan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sistem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lain, </a:t>
            </a: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seperti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sistem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alarm, </a:t>
            </a: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sistem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pemadam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kebakaran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atau </a:t>
            </a: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sistem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keamanan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Hal ini </a:t>
            </a: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memungkinkan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otomatisasi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tindakan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pencegahan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dan </a:t>
            </a: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respons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dalam </a:t>
            </a: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situasi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darurat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 algn="l" rtl="0">
              <a:spcBef>
                <a:spcPts val="75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Pengiriman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Notifikasi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dan </a:t>
            </a: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PeringatanAlat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IoT </a:t>
            </a: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dapat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mengirimkan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notifikasi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dan </a:t>
            </a: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peringatan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langsung ke </a:t>
            </a: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perangkat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pintar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atau aplikasi yang </a:t>
            </a: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terhubung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Ini </a:t>
            </a: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memungkinkan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pengguna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untuk </a:t>
            </a: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menerima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informasi </a:t>
            </a: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penting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dengan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cepat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dan </a:t>
            </a: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mengambil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tindakan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yang sesuai dalam waktu yang </a:t>
            </a: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singkat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 algn="l" rtl="0">
              <a:spcBef>
                <a:spcPts val="75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Monitoring Jarak </a:t>
            </a: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JauhDengan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alat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IoT, monitoring </a:t>
            </a: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suhu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kelembaban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dan </a:t>
            </a: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deteksi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kebakaran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dapat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dilakukan </a:t>
            </a: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dari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jarak jauh. Hal ini </a:t>
            </a: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memudahkan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pemantauan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kondisi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ruangan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atau area yang </a:t>
            </a: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tidak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selalu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dapat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diakses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secara </a:t>
            </a: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fisik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462e1f192e_0_20"/>
          <p:cNvSpPr txBox="1">
            <a:spLocks noGrp="1"/>
          </p:cNvSpPr>
          <p:nvPr>
            <p:ph type="title"/>
          </p:nvPr>
        </p:nvSpPr>
        <p:spPr>
          <a:xfrm>
            <a:off x="311700" y="287999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Pros dan Cons project IoT</a:t>
            </a:r>
            <a:endParaRPr/>
          </a:p>
        </p:txBody>
      </p:sp>
      <p:sp>
        <p:nvSpPr>
          <p:cNvPr id="165" name="Google Shape;165;g2462e1f192e_0_20"/>
          <p:cNvSpPr txBox="1">
            <a:spLocks noGrp="1"/>
          </p:cNvSpPr>
          <p:nvPr>
            <p:ph type="subTitle" idx="1"/>
          </p:nvPr>
        </p:nvSpPr>
        <p:spPr>
          <a:xfrm>
            <a:off x="311700" y="972006"/>
            <a:ext cx="8520600" cy="3595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70000" lnSpcReduction="20000"/>
          </a:bodyPr>
          <a:lstStyle/>
          <a:p>
            <a:pPr marL="0" lvl="0" indent="0" algn="just" rtl="0">
              <a:spcBef>
                <a:spcPts val="750"/>
              </a:spcBef>
              <a:spcAft>
                <a:spcPts val="0"/>
              </a:spcAft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 project IoT:</a:t>
            </a:r>
          </a:p>
          <a:p>
            <a:pPr marL="342900" lvl="0" indent="-342900" algn="just" rtl="0">
              <a:spcBef>
                <a:spcPts val="75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Ketergantungan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pada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Koneksi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InternetSistem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berbasis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IoT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membutuhkan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koneksi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internet yang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stabil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dan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terpercaya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Jika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koneksi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terputus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atau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tidak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stabil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maka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pemantauan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dan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respons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terhadap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deteksi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kebakaran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atau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perubahan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kondisi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suhu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dan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kelembaban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dapat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terganggu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 algn="just" rtl="0">
              <a:spcBef>
                <a:spcPts val="75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Kerentanan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terhadap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Serangan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CyberAlat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IoT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dapat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menjadi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target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serangan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siber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seperti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hacking atau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penyalahgunaan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data. Jika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keamanan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sistem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tidak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memadai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maka informasi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sensitif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atau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pengendalian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yang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diperlukan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dalam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situasi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darurat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dapat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terancam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 algn="just" rtl="0">
              <a:spcBef>
                <a:spcPts val="75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Keterbatasan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Daya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Tahan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BateraiBeberapa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alat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IoT menggunakan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baterai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sebagai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sumber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daya, dan daya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tahan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baterai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bisa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menjadi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keterbatasan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Jika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baterai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habis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atau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tidak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diawasi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dengan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baik, maka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alat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tersebut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dapat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kehilangan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fungsinya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saat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dibutuhkan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 algn="just" rtl="0">
              <a:spcBef>
                <a:spcPts val="75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Biaya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Implementasi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dan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PerawatanImplementasi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sistem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deteksi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kebakaran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dan monitoring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berbasis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IoT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dapat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memerlukan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biaya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yang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signifikan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Selain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itu,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perawatan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dan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pemeliharaan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berkala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juga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diperlukan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untuk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memastikan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kinerja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yang optimal, yang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dapat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menambah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biaya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jangka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panjang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 algn="just" rtl="0">
              <a:spcBef>
                <a:spcPts val="75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Ketergantungan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pada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TeknologiPenggunaan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alat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IoT berarti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ketergantungan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pada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teknologi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yang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terus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berkembang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Perubahan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dalam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standar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atau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teknologi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baru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dapat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mengakibatkan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penggantian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atau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peningkatan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peralatan yang 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54202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462e1f192e_0_15"/>
          <p:cNvSpPr txBox="1">
            <a:spLocks noGrp="1"/>
          </p:cNvSpPr>
          <p:nvPr>
            <p:ph type="title"/>
          </p:nvPr>
        </p:nvSpPr>
        <p:spPr>
          <a:xfrm>
            <a:off x="311700" y="287999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Rancangan desain sistem IoT</a:t>
            </a:r>
            <a:endParaRPr/>
          </a:p>
        </p:txBody>
      </p:sp>
      <p:sp>
        <p:nvSpPr>
          <p:cNvPr id="159" name="Google Shape;159;g2462e1f192e_0_15"/>
          <p:cNvSpPr txBox="1">
            <a:spLocks noGrp="1"/>
          </p:cNvSpPr>
          <p:nvPr>
            <p:ph type="subTitle" idx="1"/>
          </p:nvPr>
        </p:nvSpPr>
        <p:spPr>
          <a:xfrm>
            <a:off x="191911" y="860699"/>
            <a:ext cx="8850489" cy="3903211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55000" lnSpcReduction="20000"/>
          </a:bodyPr>
          <a:lstStyle/>
          <a:p>
            <a:pPr marL="0" lvl="0" indent="0" algn="just" rtl="0">
              <a:spcBef>
                <a:spcPts val="750"/>
              </a:spcBef>
              <a:spcAft>
                <a:spcPts val="0"/>
              </a:spcAft>
              <a:buNone/>
            </a:pPr>
            <a:r>
              <a:rPr lang="en-ID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Terdapat</a:t>
            </a:r>
            <a:r>
              <a:rPr lang="en-ID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beberapa</a:t>
            </a:r>
            <a:r>
              <a:rPr lang="en-ID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jenis</a:t>
            </a:r>
            <a:r>
              <a:rPr lang="en-ID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alat</a:t>
            </a:r>
            <a:r>
              <a:rPr lang="en-ID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deteksi</a:t>
            </a:r>
            <a:r>
              <a:rPr lang="en-ID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kebakaran</a:t>
            </a:r>
            <a:r>
              <a:rPr lang="en-ID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, </a:t>
            </a:r>
            <a:r>
              <a:rPr lang="en-ID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namun</a:t>
            </a:r>
            <a:r>
              <a:rPr lang="en-ID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fokus</a:t>
            </a:r>
            <a:r>
              <a:rPr lang="en-ID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utama</a:t>
            </a:r>
            <a:r>
              <a:rPr lang="en-ID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penyusun</a:t>
            </a:r>
            <a:r>
              <a:rPr lang="en-ID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untuk</a:t>
            </a:r>
            <a:r>
              <a:rPr lang="en-ID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kebutuhan</a:t>
            </a:r>
            <a:r>
              <a:rPr lang="en-ID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sistem</a:t>
            </a:r>
            <a:r>
              <a:rPr lang="en-ID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peringatan</a:t>
            </a:r>
            <a:r>
              <a:rPr lang="en-ID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kebakaran</a:t>
            </a:r>
            <a:r>
              <a:rPr lang="en-ID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dini</a:t>
            </a:r>
            <a:r>
              <a:rPr lang="en-ID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ID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Dalam</a:t>
            </a:r>
            <a:r>
              <a:rPr lang="en-ID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menjalani</a:t>
            </a:r>
            <a:r>
              <a:rPr lang="en-ID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kehidupan</a:t>
            </a:r>
            <a:r>
              <a:rPr lang="en-ID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sehari-hari</a:t>
            </a:r>
            <a:r>
              <a:rPr lang="en-ID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guru </a:t>
            </a:r>
            <a:r>
              <a:rPr lang="en-ID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atau</a:t>
            </a:r>
            <a:r>
              <a:rPr lang="en-ID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masyarakat</a:t>
            </a:r>
            <a:r>
              <a:rPr lang="en-ID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sekolah</a:t>
            </a:r>
            <a:r>
              <a:rPr lang="en-ID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mempunyai</a:t>
            </a:r>
            <a:r>
              <a:rPr lang="en-ID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kesibukan</a:t>
            </a:r>
            <a:r>
              <a:rPr lang="en-ID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masing-masing di </a:t>
            </a:r>
            <a:r>
              <a:rPr lang="en-ID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sekolah</a:t>
            </a:r>
            <a:r>
              <a:rPr lang="en-ID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Dan </a:t>
            </a:r>
            <a:r>
              <a:rPr lang="en-ID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jika</a:t>
            </a:r>
            <a:r>
              <a:rPr lang="en-ID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terjadi</a:t>
            </a:r>
            <a:r>
              <a:rPr lang="en-ID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kejadian</a:t>
            </a:r>
            <a:r>
              <a:rPr lang="en-ID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yang </a:t>
            </a:r>
            <a:r>
              <a:rPr lang="en-ID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tidak</a:t>
            </a:r>
            <a:r>
              <a:rPr lang="en-ID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diinginkan</a:t>
            </a:r>
            <a:r>
              <a:rPr lang="en-ID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seperti</a:t>
            </a:r>
            <a:r>
              <a:rPr lang="en-ID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konsleting</a:t>
            </a:r>
            <a:r>
              <a:rPr lang="en-ID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listrik</a:t>
            </a:r>
            <a:r>
              <a:rPr lang="en-ID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yang </a:t>
            </a:r>
            <a:r>
              <a:rPr lang="en-ID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dapat</a:t>
            </a:r>
            <a:r>
              <a:rPr lang="en-ID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menyebabkan</a:t>
            </a:r>
            <a:r>
              <a:rPr lang="en-ID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kebakaran</a:t>
            </a:r>
            <a:r>
              <a:rPr lang="en-ID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dan </a:t>
            </a:r>
            <a:r>
              <a:rPr lang="en-ID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akan</a:t>
            </a:r>
            <a:r>
              <a:rPr lang="en-ID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membakar</a:t>
            </a:r>
            <a:r>
              <a:rPr lang="en-ID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dokumen</a:t>
            </a:r>
            <a:r>
              <a:rPr lang="en-ID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penting</a:t>
            </a:r>
            <a:r>
              <a:rPr lang="en-ID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yang </a:t>
            </a:r>
            <a:r>
              <a:rPr lang="en-ID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ada</a:t>
            </a:r>
            <a:r>
              <a:rPr lang="en-ID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pada </a:t>
            </a:r>
            <a:r>
              <a:rPr lang="en-ID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ruangan</a:t>
            </a:r>
            <a:r>
              <a:rPr lang="en-ID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guru </a:t>
            </a:r>
            <a:r>
              <a:rPr lang="en-ID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harus</a:t>
            </a:r>
            <a:r>
              <a:rPr lang="en-ID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segera</a:t>
            </a:r>
            <a:r>
              <a:rPr lang="en-ID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di </a:t>
            </a:r>
            <a:r>
              <a:rPr lang="en-ID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evakuasi</a:t>
            </a:r>
            <a:r>
              <a:rPr lang="en-ID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marL="0" lvl="0" indent="0" algn="just" rtl="0">
              <a:spcBef>
                <a:spcPts val="750"/>
              </a:spcBef>
              <a:spcAft>
                <a:spcPts val="0"/>
              </a:spcAft>
              <a:buNone/>
            </a:pPr>
            <a:r>
              <a:rPr lang="en-ID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Dengan</a:t>
            </a:r>
            <a:r>
              <a:rPr lang="en-ID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adanya</a:t>
            </a:r>
            <a:r>
              <a:rPr lang="en-ID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alat</a:t>
            </a:r>
            <a:r>
              <a:rPr lang="en-ID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monitoring </a:t>
            </a:r>
            <a:r>
              <a:rPr lang="en-ID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kebakaran</a:t>
            </a:r>
            <a:r>
              <a:rPr lang="en-ID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dini</a:t>
            </a:r>
            <a:r>
              <a:rPr lang="en-ID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dapat</a:t>
            </a:r>
            <a:r>
              <a:rPr lang="en-ID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meminimalisir</a:t>
            </a:r>
            <a:r>
              <a:rPr lang="en-ID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kehilangan</a:t>
            </a:r>
            <a:r>
              <a:rPr lang="en-ID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dokumen-dokumen</a:t>
            </a:r>
            <a:r>
              <a:rPr lang="en-ID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penting</a:t>
            </a:r>
            <a:r>
              <a:rPr lang="en-ID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karena</a:t>
            </a:r>
            <a:r>
              <a:rPr lang="en-ID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kebakaran</a:t>
            </a:r>
            <a:r>
              <a:rPr lang="en-ID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yang </a:t>
            </a:r>
            <a:r>
              <a:rPr lang="en-ID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tidak</a:t>
            </a:r>
            <a:r>
              <a:rPr lang="en-ID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ID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terduga</a:t>
            </a:r>
            <a:r>
              <a:rPr lang="en-ID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dengan</a:t>
            </a:r>
            <a:r>
              <a:rPr lang="en-ID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peringatan</a:t>
            </a:r>
            <a:r>
              <a:rPr lang="en-ID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notifikasi</a:t>
            </a:r>
            <a:r>
              <a:rPr lang="en-ID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ID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Dalam</a:t>
            </a:r>
            <a:r>
              <a:rPr lang="en-ID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proyek</a:t>
            </a:r>
            <a:r>
              <a:rPr lang="en-ID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ini</a:t>
            </a:r>
            <a:r>
              <a:rPr lang="en-ID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D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kita</a:t>
            </a:r>
            <a:r>
              <a:rPr lang="en-ID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akan</a:t>
            </a:r>
            <a:r>
              <a:rPr lang="en-ID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membuat</a:t>
            </a:r>
            <a:r>
              <a:rPr lang="en-ID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sebuah</a:t>
            </a:r>
            <a:r>
              <a:rPr lang="en-ID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alat</a:t>
            </a:r>
            <a:r>
              <a:rPr lang="en-ID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pendeteksi</a:t>
            </a:r>
            <a:r>
              <a:rPr lang="en-ID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kebakaran</a:t>
            </a:r>
            <a:r>
              <a:rPr lang="en-ID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dini</a:t>
            </a:r>
            <a:r>
              <a:rPr lang="en-ID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ID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Berikut</a:t>
            </a:r>
            <a:r>
              <a:rPr lang="en-ID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adalah</a:t>
            </a:r>
            <a:r>
              <a:rPr lang="en-ID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bahan-bahan</a:t>
            </a:r>
            <a:r>
              <a:rPr lang="en-ID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yang </a:t>
            </a:r>
            <a:r>
              <a:rPr lang="en-ID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akan</a:t>
            </a:r>
            <a:r>
              <a:rPr lang="en-ID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kita</a:t>
            </a:r>
            <a:r>
              <a:rPr lang="en-ID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gunakan</a:t>
            </a:r>
            <a:r>
              <a:rPr lang="en-ID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342900" lvl="0" indent="-342900" algn="just" rtl="0">
              <a:spcBef>
                <a:spcPts val="75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ID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Microcontroller ESP32</a:t>
            </a:r>
          </a:p>
          <a:p>
            <a:pPr marL="342900" lvl="0" indent="-342900" algn="just" rtl="0">
              <a:spcBef>
                <a:spcPts val="75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ID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Sensor Gas MQ135</a:t>
            </a:r>
          </a:p>
          <a:p>
            <a:pPr marL="342900" lvl="0" indent="-342900" algn="just" rtl="0">
              <a:spcBef>
                <a:spcPts val="75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ID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Sensor DHT22</a:t>
            </a:r>
          </a:p>
          <a:p>
            <a:pPr marL="342900" lvl="0" indent="-342900" algn="just" rtl="0">
              <a:spcBef>
                <a:spcPts val="75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ID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Buzzer</a:t>
            </a:r>
          </a:p>
          <a:p>
            <a:pPr marL="342900" lvl="0" indent="-342900" algn="just" rtl="0">
              <a:spcBef>
                <a:spcPts val="75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ID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Relay</a:t>
            </a:r>
          </a:p>
          <a:p>
            <a:pPr marL="342900" lvl="0" indent="-342900" algn="just" rtl="0">
              <a:spcBef>
                <a:spcPts val="75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ID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Alarm</a:t>
            </a:r>
          </a:p>
          <a:p>
            <a:pPr marL="342900" lvl="0" indent="-342900" algn="just" rtl="0">
              <a:spcBef>
                <a:spcPts val="75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ID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BreadBoard</a:t>
            </a:r>
            <a:r>
              <a:rPr lang="en-ID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(MB102 830 </a:t>
            </a:r>
            <a:r>
              <a:rPr lang="en-ID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titik</a:t>
            </a:r>
            <a:r>
              <a:rPr lang="en-ID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342900" lvl="0" indent="-342900" algn="just" rtl="0">
              <a:spcBef>
                <a:spcPts val="75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ID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Baterai</a:t>
            </a:r>
            <a:r>
              <a:rPr lang="en-ID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atau</a:t>
            </a:r>
            <a:r>
              <a:rPr lang="en-ID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Sumber</a:t>
            </a:r>
            <a:r>
              <a:rPr lang="en-ID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Daya</a:t>
            </a:r>
          </a:p>
          <a:p>
            <a:pPr marL="342900" lvl="0" indent="-342900" algn="just" rtl="0">
              <a:spcBef>
                <a:spcPts val="75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ID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Kabel Jumper</a:t>
            </a:r>
          </a:p>
          <a:p>
            <a:pPr marL="342900" lvl="0" indent="-342900" algn="just" rtl="0">
              <a:spcBef>
                <a:spcPts val="75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ID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Packaging</a:t>
            </a:r>
          </a:p>
          <a:p>
            <a:pPr marL="0" lvl="0" indent="0" algn="just" rtl="0">
              <a:spcBef>
                <a:spcPts val="750"/>
              </a:spcBef>
              <a:spcAft>
                <a:spcPts val="0"/>
              </a:spcAft>
              <a:buNone/>
            </a:pPr>
            <a:endParaRPr lang="en-ID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462e1f192e_0_15"/>
          <p:cNvSpPr txBox="1">
            <a:spLocks noGrp="1"/>
          </p:cNvSpPr>
          <p:nvPr>
            <p:ph type="title"/>
          </p:nvPr>
        </p:nvSpPr>
        <p:spPr>
          <a:xfrm>
            <a:off x="311700" y="287999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Rancangan desain sistem IoT</a:t>
            </a:r>
            <a:endParaRPr/>
          </a:p>
        </p:txBody>
      </p:sp>
      <p:sp>
        <p:nvSpPr>
          <p:cNvPr id="159" name="Google Shape;159;g2462e1f192e_0_15"/>
          <p:cNvSpPr txBox="1">
            <a:spLocks noGrp="1"/>
          </p:cNvSpPr>
          <p:nvPr>
            <p:ph type="subTitle" idx="1"/>
          </p:nvPr>
        </p:nvSpPr>
        <p:spPr>
          <a:xfrm>
            <a:off x="191911" y="972006"/>
            <a:ext cx="8662967" cy="3595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just" rtl="0">
              <a:spcBef>
                <a:spcPts val="750"/>
              </a:spcBef>
              <a:spcAft>
                <a:spcPts val="0"/>
              </a:spcAft>
            </a:pPr>
            <a:r>
              <a:rPr lang="en-ID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Untuk</a:t>
            </a:r>
            <a:r>
              <a:rPr lang="en-ID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menghubungkan</a:t>
            </a:r>
            <a:r>
              <a:rPr lang="en-ID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alat</a:t>
            </a:r>
            <a:r>
              <a:rPr lang="en-ID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pendeteksi</a:t>
            </a:r>
            <a:r>
              <a:rPr lang="en-ID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</a:t>
            </a:r>
            <a:r>
              <a:rPr lang="en-ID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internet, </a:t>
            </a:r>
            <a:r>
              <a:rPr lang="en-ID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kita</a:t>
            </a:r>
            <a:r>
              <a:rPr lang="en-ID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akan</a:t>
            </a:r>
            <a:r>
              <a:rPr lang="en-ID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menggunakan</a:t>
            </a:r>
            <a:r>
              <a:rPr lang="en-ID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koneksi</a:t>
            </a:r>
            <a:r>
              <a:rPr lang="en-ID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Wi-Fi </a:t>
            </a:r>
            <a:r>
              <a:rPr lang="en-ID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standar</a:t>
            </a:r>
            <a:r>
              <a:rPr lang="en-ID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ID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Sedangkan</a:t>
            </a:r>
            <a:r>
              <a:rPr lang="en-ID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untuk</a:t>
            </a:r>
            <a:r>
              <a:rPr lang="en-ID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platform IoT, </a:t>
            </a:r>
            <a:r>
              <a:rPr lang="en-ID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kita</a:t>
            </a:r>
            <a:r>
              <a:rPr lang="en-ID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akan</a:t>
            </a:r>
            <a:r>
              <a:rPr lang="en-ID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menggunakan</a:t>
            </a:r>
            <a:r>
              <a:rPr lang="en-ID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protokol</a:t>
            </a:r>
            <a:r>
              <a:rPr lang="en-ID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MQTT dan </a:t>
            </a:r>
            <a:r>
              <a:rPr lang="en-ID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mengintegrasikannya</a:t>
            </a:r>
            <a:r>
              <a:rPr lang="en-ID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dengan</a:t>
            </a:r>
            <a:r>
              <a:rPr lang="en-ID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bot Telegram. Hal </a:t>
            </a:r>
            <a:r>
              <a:rPr lang="en-ID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ini</a:t>
            </a:r>
            <a:r>
              <a:rPr lang="en-ID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memungkinkan</a:t>
            </a:r>
            <a:r>
              <a:rPr lang="en-ID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pengiriman</a:t>
            </a:r>
            <a:r>
              <a:rPr lang="en-ID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notifikasi</a:t>
            </a:r>
            <a:r>
              <a:rPr lang="en-ID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kepada</a:t>
            </a:r>
            <a:r>
              <a:rPr lang="en-ID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satpam</a:t>
            </a:r>
            <a:r>
              <a:rPr lang="en-ID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dan </a:t>
            </a:r>
            <a:r>
              <a:rPr lang="en-ID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pihak</a:t>
            </a:r>
            <a:r>
              <a:rPr lang="en-ID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berwajib</a:t>
            </a:r>
            <a:r>
              <a:rPr lang="en-ID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saat</a:t>
            </a:r>
            <a:r>
              <a:rPr lang="en-ID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terdeteksi</a:t>
            </a:r>
            <a:r>
              <a:rPr lang="en-ID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kebakaran</a:t>
            </a:r>
            <a:r>
              <a:rPr lang="en-ID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ID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Selain</a:t>
            </a:r>
            <a:r>
              <a:rPr lang="en-ID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itu</a:t>
            </a:r>
            <a:r>
              <a:rPr lang="en-ID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D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kita</a:t>
            </a:r>
            <a:r>
              <a:rPr lang="en-ID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juga </a:t>
            </a:r>
            <a:r>
              <a:rPr lang="en-ID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dapat</a:t>
            </a:r>
            <a:r>
              <a:rPr lang="en-ID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menggunakan</a:t>
            </a:r>
            <a:r>
              <a:rPr lang="en-ID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aplikasi</a:t>
            </a:r>
            <a:r>
              <a:rPr lang="en-ID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Blynk </a:t>
            </a:r>
            <a:r>
              <a:rPr lang="en-ID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atau</a:t>
            </a:r>
            <a:r>
              <a:rPr lang="en-ID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Thingsboard</a:t>
            </a:r>
            <a:r>
              <a:rPr lang="en-ID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sebagai</a:t>
            </a:r>
            <a:r>
              <a:rPr lang="en-ID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visualisasi</a:t>
            </a:r>
            <a:r>
              <a:rPr lang="en-ID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data yang </a:t>
            </a:r>
            <a:r>
              <a:rPr lang="en-ID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memudahkan</a:t>
            </a:r>
            <a:r>
              <a:rPr lang="en-ID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monitoring </a:t>
            </a:r>
            <a:r>
              <a:rPr lang="en-ID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sistem.Dengan</a:t>
            </a:r>
            <a:r>
              <a:rPr lang="en-ID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kombinasi</a:t>
            </a:r>
            <a:r>
              <a:rPr lang="en-ID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bahan-bahan</a:t>
            </a:r>
            <a:r>
              <a:rPr lang="en-ID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di </a:t>
            </a:r>
            <a:r>
              <a:rPr lang="en-ID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atas</a:t>
            </a:r>
            <a:r>
              <a:rPr lang="en-ID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dan </a:t>
            </a:r>
            <a:r>
              <a:rPr lang="en-ID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koneksi</a:t>
            </a:r>
            <a:r>
              <a:rPr lang="en-ID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internet, </a:t>
            </a:r>
            <a:r>
              <a:rPr lang="en-ID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alat</a:t>
            </a:r>
            <a:r>
              <a:rPr lang="en-ID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pendeteksi</a:t>
            </a:r>
            <a:r>
              <a:rPr lang="en-ID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kebakaran</a:t>
            </a:r>
            <a:r>
              <a:rPr lang="en-ID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dini</a:t>
            </a:r>
            <a:r>
              <a:rPr lang="en-ID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ini</a:t>
            </a:r>
            <a:r>
              <a:rPr lang="en-ID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dapat</a:t>
            </a:r>
            <a:r>
              <a:rPr lang="en-ID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secara</a:t>
            </a:r>
            <a:r>
              <a:rPr lang="en-ID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akurat</a:t>
            </a:r>
            <a:r>
              <a:rPr lang="en-ID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mendeteksi</a:t>
            </a:r>
            <a:r>
              <a:rPr lang="en-ID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keberadaan</a:t>
            </a:r>
            <a:r>
              <a:rPr lang="en-ID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gas </a:t>
            </a:r>
            <a:r>
              <a:rPr lang="en-ID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berbahaya</a:t>
            </a:r>
            <a:r>
              <a:rPr lang="en-ID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dan </a:t>
            </a:r>
            <a:r>
              <a:rPr lang="en-ID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memberikan</a:t>
            </a:r>
            <a:r>
              <a:rPr lang="en-ID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peringatan</a:t>
            </a:r>
            <a:r>
              <a:rPr lang="en-ID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secara</a:t>
            </a:r>
            <a:r>
              <a:rPr lang="en-ID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visual dan </a:t>
            </a:r>
            <a:r>
              <a:rPr lang="en-ID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suara</a:t>
            </a:r>
            <a:r>
              <a:rPr lang="en-ID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agar </a:t>
            </a:r>
            <a:r>
              <a:rPr lang="en-ID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tindakan</a:t>
            </a:r>
            <a:r>
              <a:rPr lang="en-ID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pencegahan</a:t>
            </a:r>
            <a:r>
              <a:rPr lang="en-ID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dapat</a:t>
            </a:r>
            <a:r>
              <a:rPr lang="en-ID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ID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segera</a:t>
            </a:r>
            <a:r>
              <a:rPr lang="en-ID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ID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diambil</a:t>
            </a:r>
            <a:r>
              <a:rPr lang="en-ID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lvl="0" indent="0" algn="just" rtl="0">
              <a:spcBef>
                <a:spcPts val="750"/>
              </a:spcBef>
              <a:spcAft>
                <a:spcPts val="0"/>
              </a:spcAft>
              <a:buNone/>
            </a:pPr>
            <a:endParaRPr lang="en-ID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92836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216</TotalTime>
  <Words>1115</Words>
  <Application>Microsoft Office PowerPoint</Application>
  <PresentationFormat>Peragaan Layar (16:9)</PresentationFormat>
  <Paragraphs>54</Paragraphs>
  <Slides>11</Slides>
  <Notes>11</Notes>
  <HiddenSlides>0</HiddenSlides>
  <MMClips>0</MMClips>
  <ScaleCrop>false</ScaleCrop>
  <HeadingPairs>
    <vt:vector size="6" baseType="variant">
      <vt:variant>
        <vt:lpstr>Font Dipakai</vt:lpstr>
      </vt:variant>
      <vt:variant>
        <vt:i4>8</vt:i4>
      </vt:variant>
      <vt:variant>
        <vt:lpstr>Tema</vt:lpstr>
      </vt:variant>
      <vt:variant>
        <vt:i4>1</vt:i4>
      </vt:variant>
      <vt:variant>
        <vt:lpstr>Judul Slide</vt:lpstr>
      </vt:variant>
      <vt:variant>
        <vt:i4>11</vt:i4>
      </vt:variant>
    </vt:vector>
  </HeadingPairs>
  <TitlesOfParts>
    <vt:vector size="20" baseType="lpstr">
      <vt:lpstr>Times New Roman</vt:lpstr>
      <vt:lpstr>Poppins SemiBold</vt:lpstr>
      <vt:lpstr>Arial</vt:lpstr>
      <vt:lpstr>Wingdings</vt:lpstr>
      <vt:lpstr>Calibri</vt:lpstr>
      <vt:lpstr>Poppins Light</vt:lpstr>
      <vt:lpstr>Poppins</vt:lpstr>
      <vt:lpstr>Caveat</vt:lpstr>
      <vt:lpstr>Office Theme</vt:lpstr>
      <vt:lpstr>Weekly report progress  #1 Implementasi Sistem Monitoring Ruang Guru Sekolah Dasar Dengan Deteksi Kebakaran Dini</vt:lpstr>
      <vt:lpstr>Pembagian pengerjaan project</vt:lpstr>
      <vt:lpstr>Latar belakang</vt:lpstr>
      <vt:lpstr>Pembahasan batasan, dan rumusan masalah</vt:lpstr>
      <vt:lpstr>Solusi yang diberikan</vt:lpstr>
      <vt:lpstr>Pros dan Cons project IoT</vt:lpstr>
      <vt:lpstr>Pros dan Cons project IoT</vt:lpstr>
      <vt:lpstr>Rancangan desain sistem IoT</vt:lpstr>
      <vt:lpstr>Rancangan desain sistem IoT</vt:lpstr>
      <vt:lpstr>Link github repo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Weekly report progress  #1 Implementasi sistem monitoring ruang guru sekolah dasar dengan deteksi kebakaran dini</dc:title>
  <dc:creator>Shof Yan</dc:creator>
  <cp:lastModifiedBy>Irsyad 'Ainur Rofiq</cp:lastModifiedBy>
  <cp:revision>4</cp:revision>
  <dcterms:created xsi:type="dcterms:W3CDTF">2023-01-26T15:28:14Z</dcterms:created>
  <dcterms:modified xsi:type="dcterms:W3CDTF">2023-05-19T09:49:24Z</dcterms:modified>
</cp:coreProperties>
</file>